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 id="2147483810" r:id="rId2"/>
  </p:sldMasterIdLst>
  <p:notesMasterIdLst>
    <p:notesMasterId r:id="rId77"/>
  </p:notesMasterIdLst>
  <p:sldIdLst>
    <p:sldId id="259" r:id="rId3"/>
    <p:sldId id="261" r:id="rId4"/>
    <p:sldId id="262" r:id="rId5"/>
    <p:sldId id="263" r:id="rId6"/>
    <p:sldId id="264" r:id="rId7"/>
    <p:sldId id="265" r:id="rId8"/>
    <p:sldId id="267" r:id="rId9"/>
    <p:sldId id="268" r:id="rId10"/>
    <p:sldId id="269" r:id="rId11"/>
    <p:sldId id="266" r:id="rId12"/>
    <p:sldId id="270" r:id="rId13"/>
    <p:sldId id="272" r:id="rId14"/>
    <p:sldId id="273" r:id="rId15"/>
    <p:sldId id="274" r:id="rId16"/>
    <p:sldId id="275" r:id="rId17"/>
    <p:sldId id="276" r:id="rId18"/>
    <p:sldId id="277" r:id="rId19"/>
    <p:sldId id="278" r:id="rId20"/>
    <p:sldId id="279" r:id="rId21"/>
    <p:sldId id="280" r:id="rId22"/>
    <p:sldId id="282" r:id="rId23"/>
    <p:sldId id="283" r:id="rId24"/>
    <p:sldId id="285" r:id="rId25"/>
    <p:sldId id="281" r:id="rId26"/>
    <p:sldId id="284" r:id="rId27"/>
    <p:sldId id="288" r:id="rId28"/>
    <p:sldId id="287" r:id="rId29"/>
    <p:sldId id="289" r:id="rId30"/>
    <p:sldId id="291" r:id="rId31"/>
    <p:sldId id="290" r:id="rId32"/>
    <p:sldId id="292" r:id="rId33"/>
    <p:sldId id="293" r:id="rId34"/>
    <p:sldId id="294" r:id="rId35"/>
    <p:sldId id="295" r:id="rId36"/>
    <p:sldId id="296" r:id="rId37"/>
    <p:sldId id="297" r:id="rId38"/>
    <p:sldId id="298" r:id="rId39"/>
    <p:sldId id="299" r:id="rId40"/>
    <p:sldId id="300" r:id="rId41"/>
    <p:sldId id="302" r:id="rId42"/>
    <p:sldId id="303" r:id="rId43"/>
    <p:sldId id="304" r:id="rId44"/>
    <p:sldId id="305" r:id="rId45"/>
    <p:sldId id="306" r:id="rId46"/>
    <p:sldId id="307" r:id="rId47"/>
    <p:sldId id="308" r:id="rId48"/>
    <p:sldId id="309" r:id="rId49"/>
    <p:sldId id="311" r:id="rId50"/>
    <p:sldId id="312" r:id="rId51"/>
    <p:sldId id="313" r:id="rId52"/>
    <p:sldId id="314" r:id="rId53"/>
    <p:sldId id="316" r:id="rId54"/>
    <p:sldId id="315"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6" r:id="rId74"/>
    <p:sldId id="335" r:id="rId75"/>
    <p:sldId id="260" r:id="rId7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7F4"/>
    <a:srgbClr val="2774AE"/>
    <a:srgbClr val="FC28FC"/>
    <a:srgbClr val="898989"/>
    <a:srgbClr val="DBE7F5"/>
    <a:srgbClr val="58595B"/>
    <a:srgbClr val="D2DDE8"/>
    <a:srgbClr val="2C75AC"/>
    <a:srgbClr val="005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p:restoredTop sz="94663"/>
  </p:normalViewPr>
  <p:slideViewPr>
    <p:cSldViewPr snapToGrid="0" snapToObjects="1">
      <p:cViewPr varScale="1">
        <p:scale>
          <a:sx n="113" d="100"/>
          <a:sy n="113" d="100"/>
        </p:scale>
        <p:origin x="600" y="86"/>
      </p:cViewPr>
      <p:guideLst/>
    </p:cSldViewPr>
  </p:slideViewPr>
  <p:notesTextViewPr>
    <p:cViewPr>
      <p:scale>
        <a:sx n="1" d="1"/>
        <a:sy n="1" d="1"/>
      </p:scale>
      <p:origin x="0" y="0"/>
    </p:cViewPr>
  </p:notesTextViewPr>
  <p:notesViewPr>
    <p:cSldViewPr snapToGrid="0" snapToObjects="1" showGuides="1">
      <p:cViewPr varScale="1">
        <p:scale>
          <a:sx n="129" d="100"/>
          <a:sy n="129" d="100"/>
        </p:scale>
        <p:origin x="328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2331DAD-76C8-D143-940A-1249F810C751}"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p:nvPr>
        </p:nvSpPr>
        <p:spPr>
          <a:xfrm>
            <a:off x="640080" y="4664274"/>
            <a:ext cx="9298" cy="166199"/>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endParaRPr lang="en-US" sz="1200" dirty="0">
              <a:solidFill>
                <a:srgbClr val="58595B"/>
              </a:solidFill>
              <a:latin typeface="Helvetica" pitchFamily="2" charset="0"/>
            </a:endParaRP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1394"/>
            <a:ext cx="597087" cy="166199"/>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Yu Nong</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6" name="Text Placeholder 5">
            <a:extLst>
              <a:ext uri="{FF2B5EF4-FFF2-40B4-BE49-F238E27FC236}">
                <a16:creationId xmlns:a16="http://schemas.microsoft.com/office/drawing/2014/main" id="{D1A3CCD6-7C87-3540-AD4F-C4E375A40A67}"/>
              </a:ext>
            </a:extLst>
          </p:cNvPr>
          <p:cNvSpPr>
            <a:spLocks noGrp="1"/>
          </p:cNvSpPr>
          <p:nvPr>
            <p:ph type="body" sz="quarter" idx="25" hasCustomPrompt="1"/>
          </p:nvPr>
        </p:nvSpPr>
        <p:spPr>
          <a:xfrm>
            <a:off x="640080" y="1645920"/>
            <a:ext cx="3383280" cy="91440"/>
          </a:xfrm>
          <a:prstGeom prst="rect">
            <a:avLst/>
          </a:prstGeom>
        </p:spPr>
        <p:txBody>
          <a:bodyPr wrap="none" lIns="18288">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10" name="Text Placeholder 9">
            <a:extLst>
              <a:ext uri="{FF2B5EF4-FFF2-40B4-BE49-F238E27FC236}">
                <a16:creationId xmlns:a16="http://schemas.microsoft.com/office/drawing/2014/main" id="{E60C41A6-45A6-5B44-9CEC-EBB9C50F73C1}"/>
              </a:ext>
            </a:extLst>
          </p:cNvPr>
          <p:cNvSpPr>
            <a:spLocks noGrp="1"/>
          </p:cNvSpPr>
          <p:nvPr>
            <p:ph type="body" sz="quarter" idx="27" hasCustomPrompt="1"/>
          </p:nvPr>
        </p:nvSpPr>
        <p:spPr>
          <a:xfrm>
            <a:off x="3529852" y="3192476"/>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Then click the icon inside the picture frame to add your logo.</a:t>
            </a:r>
          </a:p>
        </p:txBody>
      </p:sp>
      <p:sp>
        <p:nvSpPr>
          <p:cNvPr id="22" name="Text Placeholder 9">
            <a:extLst>
              <a:ext uri="{FF2B5EF4-FFF2-40B4-BE49-F238E27FC236}">
                <a16:creationId xmlns:a16="http://schemas.microsoft.com/office/drawing/2014/main" id="{A7DA1E21-D79E-F544-A510-7244E006EC4A}"/>
              </a:ext>
            </a:extLst>
          </p:cNvPr>
          <p:cNvSpPr>
            <a:spLocks noGrp="1"/>
          </p:cNvSpPr>
          <p:nvPr>
            <p:ph type="body" sz="quarter" idx="28" hasCustomPrompt="1"/>
          </p:nvPr>
        </p:nvSpPr>
        <p:spPr>
          <a:xfrm>
            <a:off x="3529852" y="3525422"/>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Bxd-blk</a:t>
            </a:r>
            <a:r>
              <a:rPr lang="en-US" dirty="0"/>
              <a:t> or Boxed-</a:t>
            </a:r>
            <a:r>
              <a:rPr lang="en-US" dirty="0" err="1"/>
              <a:t>BlackType</a:t>
            </a:r>
            <a:r>
              <a:rPr lang="en-US" dirty="0"/>
              <a:t> version and it will appear in the picture frame.</a:t>
            </a:r>
          </a:p>
        </p:txBody>
      </p:sp>
      <p:sp>
        <p:nvSpPr>
          <p:cNvPr id="23" name="Text Placeholder 9">
            <a:extLst>
              <a:ext uri="{FF2B5EF4-FFF2-40B4-BE49-F238E27FC236}">
                <a16:creationId xmlns:a16="http://schemas.microsoft.com/office/drawing/2014/main" id="{624A8DDF-AAAB-5F4B-94B6-2B8F1EAAD0A7}"/>
              </a:ext>
            </a:extLst>
          </p:cNvPr>
          <p:cNvSpPr>
            <a:spLocks noGrp="1"/>
          </p:cNvSpPr>
          <p:nvPr>
            <p:ph type="body" sz="quarter" idx="29" hasCustomPrompt="1"/>
          </p:nvPr>
        </p:nvSpPr>
        <p:spPr>
          <a:xfrm>
            <a:off x="3529852" y="3858368"/>
            <a:ext cx="4882627" cy="716286"/>
          </a:xfrm>
          <a:prstGeom prst="rect">
            <a:avLst/>
          </a:prstGeom>
        </p:spPr>
        <p:txBody>
          <a:bodyPr lIns="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blue UCLA logo box should match up with the top and bottom guides.</a:t>
            </a:r>
          </a:p>
        </p:txBody>
      </p:sp>
      <p:sp>
        <p:nvSpPr>
          <p:cNvPr id="24" name="Text Placeholder 9">
            <a:extLst>
              <a:ext uri="{FF2B5EF4-FFF2-40B4-BE49-F238E27FC236}">
                <a16:creationId xmlns:a16="http://schemas.microsoft.com/office/drawing/2014/main" id="{780DC648-A60E-984C-B078-E1226FC92945}"/>
              </a:ext>
            </a:extLst>
          </p:cNvPr>
          <p:cNvSpPr>
            <a:spLocks noGrp="1"/>
          </p:cNvSpPr>
          <p:nvPr>
            <p:ph type="body" sz="quarter" idx="30" hasCustomPrompt="1"/>
          </p:nvPr>
        </p:nvSpPr>
        <p:spPr>
          <a:xfrm>
            <a:off x="3529852" y="4656177"/>
            <a:ext cx="4882627" cy="12535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4. POSITION – Align the blue UCLA logo box to meet the left guide. </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2808"/>
            <a:ext cx="7772400" cy="1102546"/>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26894"/>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Result and Discussion</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dirty="0"/>
              <a:t>Click icon to add picture</a:t>
            </a:r>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78506B-CDED-764D-A072-FDCE7A00B000}"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2468880"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EFEDD32-F5EB-A741-9F8B-E23B8F80D24B}"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4D8B39A-01F2-FA4B-87F6-F02AC7945853}"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D19E2CA-7A22-2A47-87A7-154317480B32}"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9" name="TextBox 8">
            <a:extLst>
              <a:ext uri="{FF2B5EF4-FFF2-40B4-BE49-F238E27FC236}">
                <a16:creationId xmlns:a16="http://schemas.microsoft.com/office/drawing/2014/main" id="{4DAC7F78-240E-AF4B-89D8-273442F5E4BE}"/>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2" name="TextBox 11">
            <a:extLst>
              <a:ext uri="{FF2B5EF4-FFF2-40B4-BE49-F238E27FC236}">
                <a16:creationId xmlns:a16="http://schemas.microsoft.com/office/drawing/2014/main" id="{07F6C067-AD68-524C-91AC-545B0A590C4C}"/>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77AD0DB-988E-4E4A-9FF3-E2C69BC94326}"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Section Divider</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0" name="TextBox 9">
            <a:extLst>
              <a:ext uri="{FF2B5EF4-FFF2-40B4-BE49-F238E27FC236}">
                <a16:creationId xmlns:a16="http://schemas.microsoft.com/office/drawing/2014/main" id="{4E4989E6-36D9-5E4D-A8F4-C8D9759B609B}"/>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Section Divider</a:t>
            </a:r>
          </a:p>
        </p:txBody>
      </p:sp>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3" name="TextBox 12">
            <a:extLst>
              <a:ext uri="{FF2B5EF4-FFF2-40B4-BE49-F238E27FC236}">
                <a16:creationId xmlns:a16="http://schemas.microsoft.com/office/drawing/2014/main" id="{39DA3775-34D5-1E49-AF02-9E34A316EF51}"/>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rgbClr val="58595B"/>
                </a:solidFill>
                <a:latin typeface="Helvetica" pitchFamily="2" charset="0"/>
              </a:rPr>
              <a:t>asdasdasfasfsfsasaf</a:t>
            </a:r>
            <a:endParaRPr lang="en-US" sz="3600" b="1" i="0" baseline="0" dirty="0">
              <a:solidFill>
                <a:srgbClr val="58595B"/>
              </a:solidFill>
              <a:latin typeface="Helvetica" pitchFamily="2" charset="0"/>
            </a:endParaRPr>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A6EA13E-D85D-234A-B454-2515B0E8FC3F}"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97A3B5-6613-4F46-BF76-6FADC2B102EA}"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9DCE2DB-E4F8-0848-90C1-ACDCE2F38AD9}"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1D0AFF7-781E-9C49-9DD3-A4DFB4A9395B}"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E467E6B-9A71-6D40-8626-10A71C7AA91F}" type="datetime4">
              <a:rPr lang="en-US" smtClean="0"/>
              <a:t>December 15,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7.xml"/><Relationship Id="rId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2900" y="4724784"/>
            <a:ext cx="423229" cy="136525"/>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7407534" y="4754880"/>
            <a:ext cx="941832" cy="365760"/>
          </a:xfrm>
          <a:prstGeom prst="rect">
            <a:avLst/>
          </a:prstGeom>
        </p:spPr>
        <p:txBody>
          <a:bodyPr vert="horz" wrap="square" lIns="0" tIns="0" rIns="0" bIns="256032" rtlCol="0" anchor="t" anchorCtr="0">
            <a:spAutoFit/>
          </a:bodyPr>
          <a:lstStyle>
            <a:lvl1pPr algn="r">
              <a:lnSpc>
                <a:spcPct val="100000"/>
              </a:lnSpc>
              <a:defRPr sz="800" b="0" i="0">
                <a:solidFill>
                  <a:srgbClr val="898989"/>
                </a:solidFill>
                <a:latin typeface="Helvetica Regular" pitchFamily="2" charset="0"/>
              </a:defRPr>
            </a:lvl1pPr>
          </a:lstStyle>
          <a:p>
            <a:fld id="{8F65F54E-23BA-FB43-B77B-991F1BE0DB6C}" type="datetime4">
              <a:rPr lang="en-US" smtClean="0"/>
              <a:t>December 15,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10" name="Text Placeholder-middle">
            <a:extLst>
              <a:ext uri="{FF2B5EF4-FFF2-40B4-BE49-F238E27FC236}">
                <a16:creationId xmlns:a16="http://schemas.microsoft.com/office/drawing/2014/main" id="{1D05E4E6-3004-4849-9241-63072375FC1B}"/>
              </a:ext>
            </a:extLst>
          </p:cNvPr>
          <p:cNvSpPr txBox="1">
            <a:spLocks/>
          </p:cNvSpPr>
          <p:nvPr/>
        </p:nvSpPr>
        <p:spPr>
          <a:xfrm>
            <a:off x="3840480" y="4773168"/>
            <a:ext cx="347472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latin typeface="Helvetica Regular" pitchFamily="2" charset="0"/>
              </a:rPr>
              <a:t>Final Project Report</a:t>
            </a: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4727575"/>
            <a:ext cx="423229" cy="136525"/>
          </a:xfrm>
          <a:prstGeom prst="rect">
            <a:avLst/>
          </a:prstGeom>
        </p:spPr>
      </p:pic>
      <p:sp>
        <p:nvSpPr>
          <p:cNvPr id="10" name="Date Placeholder">
            <a:extLst>
              <a:ext uri="{FF2B5EF4-FFF2-40B4-BE49-F238E27FC236}">
                <a16:creationId xmlns:a16="http://schemas.microsoft.com/office/drawing/2014/main" id="{FA478317-E98C-5C4D-8ED4-27BAFC60FBB0}"/>
              </a:ext>
            </a:extLst>
          </p:cNvPr>
          <p:cNvSpPr txBox="1">
            <a:spLocks/>
          </p:cNvSpPr>
          <p:nvPr/>
        </p:nvSpPr>
        <p:spPr>
          <a:xfrm>
            <a:off x="7407534" y="4754880"/>
            <a:ext cx="941832" cy="381643"/>
          </a:xfrm>
          <a:prstGeom prst="rect">
            <a:avLst/>
          </a:prstGeom>
        </p:spPr>
        <p:txBody>
          <a:bodyPr vert="horz" wrap="square" lIns="0" tIns="0" rIns="0" bIns="256032" rtlCol="0" anchor="t" anchorCtr="0">
            <a:spAutoFit/>
          </a:bodyPr>
          <a:lstStyle>
            <a:defPPr>
              <a:defRPr lang="en-US"/>
            </a:defPPr>
            <a:lvl1pPr marL="0" algn="r"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B7B64D7-70E9-C546-AE78-4C392EDC5411}" type="datetime4">
              <a:rPr lang="en-US" smtClean="0">
                <a:solidFill>
                  <a:schemeClr val="bg1"/>
                </a:solidFill>
              </a:rPr>
              <a:pPr/>
              <a:t>December 15, 2020</a:t>
            </a:fld>
            <a:endParaRPr lang="en-US" dirty="0">
              <a:solidFill>
                <a:schemeClr val="bg1"/>
              </a:solidFill>
            </a:endParaRPr>
          </a:p>
        </p:txBody>
      </p:sp>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
        <p:nvSpPr>
          <p:cNvPr id="12" name="Text Placeholder-left">
            <a:extLst>
              <a:ext uri="{FF2B5EF4-FFF2-40B4-BE49-F238E27FC236}">
                <a16:creationId xmlns:a16="http://schemas.microsoft.com/office/drawing/2014/main" id="{23F08363-883B-8749-9AEA-BC16C3EB8CE3}"/>
              </a:ext>
            </a:extLst>
          </p:cNvPr>
          <p:cNvSpPr txBox="1">
            <a:spLocks/>
          </p:cNvSpPr>
          <p:nvPr/>
        </p:nvSpPr>
        <p:spPr>
          <a:xfrm>
            <a:off x="1097280" y="4773168"/>
            <a:ext cx="2651760" cy="369973"/>
          </a:xfrm>
          <a:prstGeom prst="rect">
            <a:avLst/>
          </a:prstGeom>
        </p:spPr>
        <p:txBody>
          <a:bodyPr wrap="square" lIns="0" tIns="0" rIns="0" bIns="256032">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Department Name (edit in Slide Master)</a:t>
            </a:r>
          </a:p>
        </p:txBody>
      </p:sp>
      <p:sp>
        <p:nvSpPr>
          <p:cNvPr id="13" name="Text Placeholder-middle">
            <a:extLst>
              <a:ext uri="{FF2B5EF4-FFF2-40B4-BE49-F238E27FC236}">
                <a16:creationId xmlns:a16="http://schemas.microsoft.com/office/drawing/2014/main" id="{71380050-84F1-D143-BCF2-F067E310EFE8}"/>
              </a:ext>
            </a:extLst>
          </p:cNvPr>
          <p:cNvSpPr txBox="1">
            <a:spLocks/>
          </p:cNvSpPr>
          <p:nvPr/>
        </p:nvSpPr>
        <p:spPr>
          <a:xfrm>
            <a:off x="3840480" y="4773168"/>
            <a:ext cx="347472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Presentation Title (edit in Slide Master)</a:t>
            </a: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p:txBody>
          <a:bodyPr/>
          <a:lstStyle/>
          <a:p>
            <a:endParaRPr lang="en-US"/>
          </a:p>
        </p:txBody>
      </p:sp>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p:txBody>
          <a:bodyPr/>
          <a:lstStyle/>
          <a:p>
            <a:r>
              <a:rPr lang="en-US" dirty="0"/>
              <a:t>Final Project Report</a:t>
            </a:r>
          </a:p>
          <a:p>
            <a:r>
              <a:rPr lang="en-US" dirty="0"/>
              <a:t>BIOENGRM260</a:t>
            </a:r>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0BAAF-5A8B-4955-9C62-7AD2368A1D54}"/>
              </a:ext>
            </a:extLst>
          </p:cNvPr>
          <p:cNvSpPr>
            <a:spLocks noGrp="1"/>
          </p:cNvSpPr>
          <p:nvPr>
            <p:ph type="body" sz="quarter" idx="13"/>
          </p:nvPr>
        </p:nvSpPr>
        <p:spPr>
          <a:xfrm>
            <a:off x="1097280" y="1554480"/>
            <a:ext cx="6858000" cy="430887"/>
          </a:xfrm>
        </p:spPr>
        <p:txBody>
          <a:bodyPr/>
          <a:lstStyle/>
          <a:p>
            <a:r>
              <a:rPr lang="en-US" dirty="0"/>
              <a:t>After single-linkage clustering, a threshold is determined to remove small clusters. The remaining clusters are then averaged.</a:t>
            </a:r>
          </a:p>
        </p:txBody>
      </p:sp>
      <p:sp>
        <p:nvSpPr>
          <p:cNvPr id="3" name="Text Placeholder 2">
            <a:extLst>
              <a:ext uri="{FF2B5EF4-FFF2-40B4-BE49-F238E27FC236}">
                <a16:creationId xmlns:a16="http://schemas.microsoft.com/office/drawing/2014/main" id="{C94E0ACB-C432-4B1D-A4A0-0544C0D1EA18}"/>
              </a:ext>
            </a:extLst>
          </p:cNvPr>
          <p:cNvSpPr>
            <a:spLocks noGrp="1"/>
          </p:cNvSpPr>
          <p:nvPr>
            <p:ph type="body" sz="quarter" idx="15"/>
          </p:nvPr>
        </p:nvSpPr>
        <p:spPr/>
        <p:txBody>
          <a:bodyPr/>
          <a:lstStyle/>
          <a:p>
            <a:r>
              <a:rPr lang="en-US" dirty="0"/>
              <a:t>Classify spikes</a:t>
            </a:r>
          </a:p>
        </p:txBody>
      </p:sp>
      <p:sp>
        <p:nvSpPr>
          <p:cNvPr id="4" name="Date Placeholder 3">
            <a:extLst>
              <a:ext uri="{FF2B5EF4-FFF2-40B4-BE49-F238E27FC236}">
                <a16:creationId xmlns:a16="http://schemas.microsoft.com/office/drawing/2014/main" id="{F3BFC7CB-99AB-4DFE-A921-9A431D4E206E}"/>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9D8F2471-74A4-4B4D-80FA-D13E88339050}"/>
              </a:ext>
            </a:extLst>
          </p:cNvPr>
          <p:cNvSpPr>
            <a:spLocks noGrp="1"/>
          </p:cNvSpPr>
          <p:nvPr>
            <p:ph type="sldNum" sz="quarter" idx="19"/>
          </p:nvPr>
        </p:nvSpPr>
        <p:spPr/>
        <p:txBody>
          <a:bodyPr/>
          <a:lstStyle/>
          <a:p>
            <a:fld id="{B6238B5B-F19C-E947-A0BC-87BD7983F871}" type="slidenum">
              <a:rPr lang="en-US" smtClean="0"/>
              <a:pPr/>
              <a:t>10</a:t>
            </a:fld>
            <a:endParaRPr lang="en-US" dirty="0"/>
          </a:p>
        </p:txBody>
      </p:sp>
      <p:sp>
        <p:nvSpPr>
          <p:cNvPr id="6" name="Title 5">
            <a:extLst>
              <a:ext uri="{FF2B5EF4-FFF2-40B4-BE49-F238E27FC236}">
                <a16:creationId xmlns:a16="http://schemas.microsoft.com/office/drawing/2014/main" id="{733C8FF9-A211-45A9-A17F-F1A24861A227}"/>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ED05F02A-2118-4669-BE48-A2AA8359520C}"/>
              </a:ext>
            </a:extLst>
          </p:cNvPr>
          <p:cNvSpPr>
            <a:spLocks noGrp="1"/>
          </p:cNvSpPr>
          <p:nvPr>
            <p:ph type="body" sz="quarter" idx="21"/>
          </p:nvPr>
        </p:nvSpPr>
        <p:spPr>
          <a:xfrm>
            <a:off x="1097279" y="2024026"/>
            <a:ext cx="6858000" cy="387798"/>
          </a:xfrm>
        </p:spPr>
        <p:txBody>
          <a:bodyPr/>
          <a:lstStyle/>
          <a:p>
            <a:r>
              <a:rPr lang="en-US" dirty="0"/>
              <a:t>If needed, one can visually inspect the resulted AP waveform and determine whether some spikes are not distinct enough.</a:t>
            </a:r>
          </a:p>
        </p:txBody>
      </p:sp>
    </p:spTree>
    <p:extLst>
      <p:ext uri="{BB962C8B-B14F-4D97-AF65-F5344CB8AC3E}">
        <p14:creationId xmlns:p14="http://schemas.microsoft.com/office/powerpoint/2010/main" val="1982631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EDD55F-6808-472A-84B4-D98915C2A932}"/>
              </a:ext>
            </a:extLst>
          </p:cNvPr>
          <p:cNvSpPr>
            <a:spLocks noGrp="1"/>
          </p:cNvSpPr>
          <p:nvPr>
            <p:ph type="body" sz="quarter" idx="13"/>
          </p:nvPr>
        </p:nvSpPr>
        <p:spPr>
          <a:xfrm>
            <a:off x="1097280" y="1554480"/>
            <a:ext cx="6858000" cy="646331"/>
          </a:xfrm>
        </p:spPr>
        <p:txBody>
          <a:bodyPr/>
          <a:lstStyle/>
          <a:p>
            <a:r>
              <a:rPr lang="en-US" dirty="0"/>
              <a:t>2 analysis are performed by default, which are the firing rate over time and the distribution of inter-spike interval. Phase-locking analysis is also tried for the channel 1 signal from “EMG_example_2_fs_2k.csv”.</a:t>
            </a:r>
          </a:p>
        </p:txBody>
      </p:sp>
      <p:sp>
        <p:nvSpPr>
          <p:cNvPr id="3" name="Text Placeholder 2">
            <a:extLst>
              <a:ext uri="{FF2B5EF4-FFF2-40B4-BE49-F238E27FC236}">
                <a16:creationId xmlns:a16="http://schemas.microsoft.com/office/drawing/2014/main" id="{2D7CD24E-4C8F-4D5A-8496-E781D507BC8E}"/>
              </a:ext>
            </a:extLst>
          </p:cNvPr>
          <p:cNvSpPr>
            <a:spLocks noGrp="1"/>
          </p:cNvSpPr>
          <p:nvPr>
            <p:ph type="body" sz="quarter" idx="15"/>
          </p:nvPr>
        </p:nvSpPr>
        <p:spPr/>
        <p:txBody>
          <a:bodyPr/>
          <a:lstStyle/>
          <a:p>
            <a:r>
              <a:rPr lang="en-US" dirty="0"/>
              <a:t>Analysis</a:t>
            </a:r>
          </a:p>
        </p:txBody>
      </p:sp>
      <p:sp>
        <p:nvSpPr>
          <p:cNvPr id="4" name="Date Placeholder 3">
            <a:extLst>
              <a:ext uri="{FF2B5EF4-FFF2-40B4-BE49-F238E27FC236}">
                <a16:creationId xmlns:a16="http://schemas.microsoft.com/office/drawing/2014/main" id="{4A4976F8-C4A0-435F-AE73-5B8877E8D8C2}"/>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9821444E-EE1A-4E82-AA37-36364CDD6665}"/>
              </a:ext>
            </a:extLst>
          </p:cNvPr>
          <p:cNvSpPr>
            <a:spLocks noGrp="1"/>
          </p:cNvSpPr>
          <p:nvPr>
            <p:ph type="sldNum" sz="quarter" idx="19"/>
          </p:nvPr>
        </p:nvSpPr>
        <p:spPr/>
        <p:txBody>
          <a:bodyPr/>
          <a:lstStyle/>
          <a:p>
            <a:fld id="{B6238B5B-F19C-E947-A0BC-87BD7983F871}" type="slidenum">
              <a:rPr lang="en-US" smtClean="0"/>
              <a:pPr/>
              <a:t>11</a:t>
            </a:fld>
            <a:endParaRPr lang="en-US" dirty="0"/>
          </a:p>
        </p:txBody>
      </p:sp>
      <p:sp>
        <p:nvSpPr>
          <p:cNvPr id="6" name="Title 5">
            <a:extLst>
              <a:ext uri="{FF2B5EF4-FFF2-40B4-BE49-F238E27FC236}">
                <a16:creationId xmlns:a16="http://schemas.microsoft.com/office/drawing/2014/main" id="{B63BBA68-A4DF-48B8-92CF-EEBECAB14A7F}"/>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AFC42295-8948-4D03-B01C-461E8DCBF071}"/>
              </a:ext>
            </a:extLst>
          </p:cNvPr>
          <p:cNvSpPr>
            <a:spLocks noGrp="1"/>
          </p:cNvSpPr>
          <p:nvPr>
            <p:ph type="body" sz="quarter" idx="21"/>
          </p:nvPr>
        </p:nvSpPr>
        <p:spPr>
          <a:xfrm>
            <a:off x="1097281" y="2286000"/>
            <a:ext cx="6858000" cy="2144177"/>
          </a:xfrm>
        </p:spPr>
        <p:txBody>
          <a:bodyPr/>
          <a:lstStyle/>
          <a:p>
            <a:r>
              <a:rPr lang="en-US" dirty="0"/>
              <a:t>For firing rate analysis, a small Gaussian window is sliding across the entire MUAPT, replacing the original linear binning method to smooth out the plot</a:t>
            </a:r>
          </a:p>
          <a:p>
            <a:r>
              <a:rPr lang="en-US" dirty="0"/>
              <a:t>Histogram of inter-spike interval distribution is plotted, which resembles Poisson distribution.</a:t>
            </a:r>
          </a:p>
          <a:p>
            <a:r>
              <a:rPr lang="en-US" dirty="0"/>
              <a:t>Since channel 1 signal from “EMG_example_2_fs_2k.csv” resembles the neural activities in respond to periodic stimulation, it is selected as the candidate for phase-locking analysis. This signal is truncated into 22 equal-length firing segments and the Fourier Transform of these segments are averaged to see whether it is centered at certain frequency. However, the result is inconsequential.  </a:t>
            </a:r>
          </a:p>
        </p:txBody>
      </p:sp>
    </p:spTree>
    <p:extLst>
      <p:ext uri="{BB962C8B-B14F-4D97-AF65-F5344CB8AC3E}">
        <p14:creationId xmlns:p14="http://schemas.microsoft.com/office/powerpoint/2010/main" val="521338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12</a:t>
            </a:fld>
            <a:endParaRPr lang="en-US" dirty="0"/>
          </a:p>
        </p:txBody>
      </p:sp>
      <p:sp>
        <p:nvSpPr>
          <p:cNvPr id="4" name="Text Placeholder 3">
            <a:extLst>
              <a:ext uri="{FF2B5EF4-FFF2-40B4-BE49-F238E27FC236}">
                <a16:creationId xmlns:a16="http://schemas.microsoft.com/office/drawing/2014/main" id="{871620E5-2412-4C17-9715-DE21C392BD98}"/>
              </a:ext>
            </a:extLst>
          </p:cNvPr>
          <p:cNvSpPr>
            <a:spLocks noGrp="1"/>
          </p:cNvSpPr>
          <p:nvPr>
            <p:ph type="body" sz="quarter" idx="20"/>
          </p:nvPr>
        </p:nvSpPr>
        <p:spPr>
          <a:xfrm>
            <a:off x="640079" y="1554480"/>
            <a:ext cx="3840480" cy="2575064"/>
          </a:xfrm>
        </p:spPr>
        <p:txBody>
          <a:bodyPr/>
          <a:lstStyle/>
          <a:p>
            <a:r>
              <a:rPr lang="en-US" dirty="0"/>
              <a:t>The following discussion will be based on the first channel of “EMG_example_1_90s_fs_2k.csv”.</a:t>
            </a:r>
          </a:p>
          <a:p>
            <a:r>
              <a:rPr lang="en-US" dirty="0"/>
              <a:t>When appropriately tuned, wavelet denoising achieve the goal of filtering as well. It is noticeable that the noise at relatively low amplitude part is properly attenuated compared with the raw signal</a:t>
            </a:r>
          </a:p>
          <a:p>
            <a:pPr marL="285750" indent="-285750">
              <a:buFont typeface="Arial" panose="020B0604020202020204" pitchFamily="34" charset="0"/>
              <a:buChar char="•"/>
            </a:pPr>
            <a:r>
              <a:rPr lang="en-US" dirty="0"/>
              <a:t>Figure on the next page shows detailed comparison between the raw and filtered data.</a:t>
            </a:r>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p:txBody>
          <a:bodyPr/>
          <a:lstStyle/>
          <a:p>
            <a:r>
              <a:rPr lang="en-US" dirty="0"/>
              <a:t>Filtered Result</a:t>
            </a:r>
          </a:p>
        </p:txBody>
      </p:sp>
      <p:pic>
        <p:nvPicPr>
          <p:cNvPr id="9" name="Picture Placeholder 8" descr="A picture containing chart&#10;&#10;Description automatically generated">
            <a:extLst>
              <a:ext uri="{FF2B5EF4-FFF2-40B4-BE49-F238E27FC236}">
                <a16:creationId xmlns:a16="http://schemas.microsoft.com/office/drawing/2014/main" id="{67280BC8-B72E-459F-B366-AEB6945B28FC}"/>
              </a:ext>
            </a:extLst>
          </p:cNvPr>
          <p:cNvPicPr>
            <a:picLocks noGrp="1" noChangeAspect="1"/>
          </p:cNvPicPr>
          <p:nvPr>
            <p:ph type="pic" sz="quarter" idx="22"/>
          </p:nvPr>
        </p:nvPicPr>
        <p:blipFill>
          <a:blip r:embed="rId2"/>
          <a:srcRect l="5192" r="5192"/>
          <a:stretch>
            <a:fillRect/>
          </a:stretch>
        </p:blipFill>
        <p:spPr/>
      </p:pic>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spTree>
    <p:extLst>
      <p:ext uri="{BB962C8B-B14F-4D97-AF65-F5344CB8AC3E}">
        <p14:creationId xmlns:p14="http://schemas.microsoft.com/office/powerpoint/2010/main" val="274912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13</a:t>
            </a:fld>
            <a:endParaRPr lang="en-US" dirty="0"/>
          </a:p>
        </p:txBody>
      </p:sp>
      <p:sp>
        <p:nvSpPr>
          <p:cNvPr id="4" name="Text Placeholder 3">
            <a:extLst>
              <a:ext uri="{FF2B5EF4-FFF2-40B4-BE49-F238E27FC236}">
                <a16:creationId xmlns:a16="http://schemas.microsoft.com/office/drawing/2014/main" id="{871620E5-2412-4C17-9715-DE21C392BD98}"/>
              </a:ext>
            </a:extLst>
          </p:cNvPr>
          <p:cNvSpPr>
            <a:spLocks noGrp="1"/>
          </p:cNvSpPr>
          <p:nvPr>
            <p:ph type="body" sz="quarter" idx="20"/>
          </p:nvPr>
        </p:nvSpPr>
        <p:spPr>
          <a:xfrm>
            <a:off x="640079" y="1554480"/>
            <a:ext cx="3840480" cy="2257028"/>
          </a:xfrm>
        </p:spPr>
        <p:txBody>
          <a:bodyPr/>
          <a:lstStyle/>
          <a:p>
            <a:r>
              <a:rPr lang="en-US" dirty="0"/>
              <a:t>When appropriately tuned, wavelet denoising achieve the goal of filtering as well. It is noticeable that the noise at relatively low amplitude part is properly attenuated compared with the raw signal</a:t>
            </a:r>
          </a:p>
          <a:p>
            <a:pPr marL="285750" indent="-285750">
              <a:buFont typeface="Arial" panose="020B0604020202020204" pitchFamily="34" charset="0"/>
              <a:buChar char="•"/>
            </a:pPr>
            <a:r>
              <a:rPr lang="en-US" dirty="0"/>
              <a:t>Figure on the next page shows detailed comparison between the signal filtered by wavelet denoising and a bandpass filtered with passband between 20 to 500 Hz</a:t>
            </a:r>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p:txBody>
          <a:bodyPr/>
          <a:lstStyle/>
          <a:p>
            <a:r>
              <a:rPr lang="en-US" dirty="0"/>
              <a:t>Filtered Result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3" name="Picture Placeholder 12" descr="A picture containing graphical user interface&#10;&#10;Description automatically generated">
            <a:extLst>
              <a:ext uri="{FF2B5EF4-FFF2-40B4-BE49-F238E27FC236}">
                <a16:creationId xmlns:a16="http://schemas.microsoft.com/office/drawing/2014/main" id="{3FB578B9-FCF2-4265-83B9-1BECF992FC2D}"/>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14685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14</a:t>
            </a:fld>
            <a:endParaRPr lang="en-US" dirty="0"/>
          </a:p>
        </p:txBody>
      </p:sp>
      <p:sp>
        <p:nvSpPr>
          <p:cNvPr id="4" name="Text Placeholder 3">
            <a:extLst>
              <a:ext uri="{FF2B5EF4-FFF2-40B4-BE49-F238E27FC236}">
                <a16:creationId xmlns:a16="http://schemas.microsoft.com/office/drawing/2014/main" id="{871620E5-2412-4C17-9715-DE21C392BD98}"/>
              </a:ext>
            </a:extLst>
          </p:cNvPr>
          <p:cNvSpPr>
            <a:spLocks noGrp="1"/>
          </p:cNvSpPr>
          <p:nvPr>
            <p:ph type="body" sz="quarter" idx="20"/>
          </p:nvPr>
        </p:nvSpPr>
        <p:spPr>
          <a:xfrm>
            <a:off x="640079" y="1554480"/>
            <a:ext cx="3840480" cy="2359620"/>
          </a:xfrm>
        </p:spPr>
        <p:txBody>
          <a:bodyPr/>
          <a:lstStyle/>
          <a:p>
            <a:r>
              <a:rPr lang="en-US" dirty="0"/>
              <a:t>When appropriately tuned, wavelet denoising achieve the goal of filtering as well. </a:t>
            </a:r>
          </a:p>
          <a:p>
            <a:pPr marL="285750" indent="-285750">
              <a:buFont typeface="Arial" panose="020B0604020202020204" pitchFamily="34" charset="0"/>
              <a:buChar char="•"/>
            </a:pPr>
            <a:r>
              <a:rPr lang="en-US" dirty="0"/>
              <a:t>From the comparison, wavelet denoising has some advantage over bandpass filtering in neural signal processing.</a:t>
            </a:r>
          </a:p>
          <a:p>
            <a:pPr marL="285750" indent="-285750">
              <a:buFont typeface="Arial" panose="020B0604020202020204" pitchFamily="34" charset="0"/>
              <a:buChar char="•"/>
            </a:pPr>
            <a:r>
              <a:rPr lang="en-US" dirty="0"/>
              <a:t> Wavelet denoising better maintains the shape of action potential and attenuate low amplitude noise within the frequency range of wanted neural signal.</a:t>
            </a:r>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p:txBody>
          <a:bodyPr/>
          <a:lstStyle/>
          <a:p>
            <a:r>
              <a:rPr lang="en-US" dirty="0"/>
              <a:t>Filtered Result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0" name="Picture Placeholder 9" descr="A picture containing chart&#10;&#10;Description automatically generated">
            <a:extLst>
              <a:ext uri="{FF2B5EF4-FFF2-40B4-BE49-F238E27FC236}">
                <a16:creationId xmlns:a16="http://schemas.microsoft.com/office/drawing/2014/main" id="{F70CB609-9AEF-4D56-8B09-D342FD5CF9D0}"/>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268617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15</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71620E5-2412-4C17-9715-DE21C392BD98}"/>
                  </a:ext>
                </a:extLst>
              </p:cNvPr>
              <p:cNvSpPr>
                <a:spLocks noGrp="1"/>
              </p:cNvSpPr>
              <p:nvPr>
                <p:ph type="body" sz="quarter" idx="20"/>
              </p:nvPr>
            </p:nvSpPr>
            <p:spPr>
              <a:xfrm>
                <a:off x="512062" y="1261872"/>
                <a:ext cx="4334257" cy="3744615"/>
              </a:xfrm>
            </p:spPr>
            <p:txBody>
              <a:bodyPr/>
              <a:lstStyle/>
              <a:p>
                <a:r>
                  <a:rPr lang="en-US" dirty="0"/>
                  <a:t>Non-linear Energy Operator essentially captures the sudden change of a single by the equation:</a:t>
                </a:r>
              </a:p>
              <a:p>
                <a14:m>
                  <m:oMath xmlns:m="http://schemas.openxmlformats.org/officeDocument/2006/math">
                    <m:r>
                      <m:rPr>
                        <m:sty m:val="p"/>
                      </m:rPr>
                      <a:rPr lang="el-GR" i="1" smtClean="0">
                        <a:latin typeface="Cambria Math" panose="02040503050406030204" pitchFamily="18" charset="0"/>
                      </a:rPr>
                      <m:t>ψ</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e>
                    </m:d>
                    <m:r>
                      <a:rPr lang="en-US" b="0" i="1" smtClean="0">
                        <a:latin typeface="Cambria Math" panose="02040503050406030204" pitchFamily="18" charset="0"/>
                      </a:rPr>
                      <m:t>=</m:t>
                    </m:r>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 where k is the order of NEO.</a:t>
                </a:r>
              </a:p>
              <a:p>
                <a:pPr marL="285750" indent="-285750">
                  <a:buFont typeface="Arial" panose="020B0604020202020204" pitchFamily="34" charset="0"/>
                  <a:buChar char="•"/>
                </a:pPr>
                <a:r>
                  <a:rPr lang="en-US" dirty="0"/>
                  <a:t>Second-order NEO is applied</a:t>
                </a:r>
              </a:p>
              <a:p>
                <a:pPr marL="285750" indent="-285750">
                  <a:buFont typeface="Arial" panose="020B0604020202020204" pitchFamily="34" charset="0"/>
                  <a:buChar char="•"/>
                </a:pPr>
                <a:r>
                  <a:rPr lang="en-US" dirty="0"/>
                  <a:t>The threshold for spike detection is set to 0.5*RMS of the filtered signal. However, a more adaptive algorithm to determine the threshold value based on the number of spikes should be considered to optimize the performance.</a:t>
                </a:r>
              </a:p>
              <a:p>
                <a:pPr marL="285750" indent="-285750">
                  <a:buFont typeface="Arial" panose="020B0604020202020204" pitchFamily="34" charset="0"/>
                  <a:buChar char="•"/>
                </a:pPr>
                <a:r>
                  <a:rPr lang="en-US" dirty="0"/>
                  <a:t>Adjustment of the peak is applied to search for the tallest point within 5 samples away from the NEO peak.</a:t>
                </a:r>
              </a:p>
              <a:p>
                <a:pPr marL="285750" indent="-285750">
                  <a:buFont typeface="Arial" panose="020B0604020202020204" pitchFamily="34" charset="0"/>
                  <a:buChar char="•"/>
                </a:pPr>
                <a:endParaRPr lang="en-US" dirty="0"/>
              </a:p>
            </p:txBody>
          </p:sp>
        </mc:Choice>
        <mc:Fallback>
          <p:sp>
            <p:nvSpPr>
              <p:cNvPr id="4" name="Text Placeholder 3">
                <a:extLst>
                  <a:ext uri="{FF2B5EF4-FFF2-40B4-BE49-F238E27FC236}">
                    <a16:creationId xmlns:a16="http://schemas.microsoft.com/office/drawing/2014/main" id="{871620E5-2412-4C17-9715-DE21C392BD98}"/>
                  </a:ext>
                </a:extLst>
              </p:cNvPr>
              <p:cNvSpPr>
                <a:spLocks noGrp="1" noRot="1" noChangeAspect="1" noMove="1" noResize="1" noEditPoints="1" noAdjustHandles="1" noChangeArrowheads="1" noChangeShapeType="1" noTextEdit="1"/>
              </p:cNvSpPr>
              <p:nvPr>
                <p:ph type="body" sz="quarter" idx="20"/>
              </p:nvPr>
            </p:nvSpPr>
            <p:spPr>
              <a:xfrm>
                <a:off x="512062" y="1261872"/>
                <a:ext cx="4334257" cy="3744615"/>
              </a:xfrm>
              <a:blipFill>
                <a:blip r:embed="rId2"/>
                <a:stretch>
                  <a:fillRect l="-2532" t="-146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512062" y="975059"/>
            <a:ext cx="3840479" cy="219456"/>
          </a:xfrm>
        </p:spPr>
        <p:txBody>
          <a:bodyPr/>
          <a:lstStyle/>
          <a:p>
            <a:r>
              <a:rPr lang="en-US" dirty="0"/>
              <a:t>Spike detection</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1" name="Picture Placeholder 10" descr="Timeline&#10;&#10;Description automatically generated">
            <a:extLst>
              <a:ext uri="{FF2B5EF4-FFF2-40B4-BE49-F238E27FC236}">
                <a16:creationId xmlns:a16="http://schemas.microsoft.com/office/drawing/2014/main" id="{9FB22C71-8704-4732-9A5C-629DD2EB6924}"/>
              </a:ext>
            </a:extLst>
          </p:cNvPr>
          <p:cNvPicPr>
            <a:picLocks noGrp="1" noChangeAspect="1"/>
          </p:cNvPicPr>
          <p:nvPr>
            <p:ph type="pic" sz="quarter" idx="22"/>
          </p:nvPr>
        </p:nvPicPr>
        <p:blipFill>
          <a:blip r:embed="rId3"/>
          <a:srcRect l="5192" r="5192"/>
          <a:stretch>
            <a:fillRect/>
          </a:stretch>
        </p:blipFill>
        <p:spPr/>
      </p:pic>
    </p:spTree>
    <p:extLst>
      <p:ext uri="{BB962C8B-B14F-4D97-AF65-F5344CB8AC3E}">
        <p14:creationId xmlns:p14="http://schemas.microsoft.com/office/powerpoint/2010/main" val="3011490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16</a:t>
            </a:fld>
            <a:endParaRPr lang="en-US" dirty="0"/>
          </a:p>
        </p:txBody>
      </p:sp>
      <p:sp>
        <p:nvSpPr>
          <p:cNvPr id="4" name="Text Placeholder 3">
            <a:extLst>
              <a:ext uri="{FF2B5EF4-FFF2-40B4-BE49-F238E27FC236}">
                <a16:creationId xmlns:a16="http://schemas.microsoft.com/office/drawing/2014/main" id="{871620E5-2412-4C17-9715-DE21C392BD98}"/>
              </a:ext>
            </a:extLst>
          </p:cNvPr>
          <p:cNvSpPr>
            <a:spLocks noGrp="1"/>
          </p:cNvSpPr>
          <p:nvPr>
            <p:ph type="body" sz="quarter" idx="20"/>
          </p:nvPr>
        </p:nvSpPr>
        <p:spPr>
          <a:xfrm>
            <a:off x="512062" y="1554480"/>
            <a:ext cx="4334257" cy="2144177"/>
          </a:xfrm>
        </p:spPr>
        <p:txBody>
          <a:bodyPr/>
          <a:lstStyle/>
          <a:p>
            <a:r>
              <a:rPr lang="en-US" dirty="0"/>
              <a:t>After spike detection, spike alignment can be achieved by aligning the point with the greatest amplitude to the center.</a:t>
            </a:r>
          </a:p>
          <a:p>
            <a:pPr marL="285750" indent="-285750">
              <a:buFont typeface="Arial" panose="020B0604020202020204" pitchFamily="34" charset="0"/>
              <a:buChar char="•"/>
            </a:pPr>
            <a:r>
              <a:rPr lang="en-US" dirty="0"/>
              <a:t>When a spike appears at the very beginning or the end of an EMG signal, zero padding is used to avoid compilation error.</a:t>
            </a:r>
          </a:p>
          <a:p>
            <a:pPr marL="285750" indent="-285750">
              <a:buFont typeface="Arial" panose="020B0604020202020204" pitchFamily="34" charset="0"/>
              <a:buChar char="•"/>
            </a:pPr>
            <a:r>
              <a:rPr lang="en-US" dirty="0"/>
              <a:t>An alternative would be to ignore the spikes mentioned above since their irregular shape may affect the performance of classification.</a:t>
            </a:r>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512062" y="1194515"/>
            <a:ext cx="3840479" cy="219456"/>
          </a:xfrm>
        </p:spPr>
        <p:txBody>
          <a:bodyPr/>
          <a:lstStyle/>
          <a:p>
            <a:r>
              <a:rPr lang="en-US" dirty="0"/>
              <a:t>Spike Alignment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5" name="Picture Placeholder 14" descr="Chart, histogram&#10;&#10;Description automatically generated">
            <a:extLst>
              <a:ext uri="{FF2B5EF4-FFF2-40B4-BE49-F238E27FC236}">
                <a16:creationId xmlns:a16="http://schemas.microsoft.com/office/drawing/2014/main" id="{8CCE6D86-9C0F-4E2A-AF95-59BD460E6608}"/>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214009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17</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640079" y="1244370"/>
            <a:ext cx="3840480" cy="2472472"/>
          </a:xfrm>
        </p:spPr>
        <p:txBody>
          <a:bodyPr/>
          <a:lstStyle/>
          <a:p>
            <a:r>
              <a:rPr lang="en-US" dirty="0"/>
              <a:t>T-SNE increases the separability between spike samples. For a sample of detected spikes that has low separability/variance, T-SNE may creates a better feature space than PCA.</a:t>
            </a:r>
          </a:p>
          <a:p>
            <a:pPr marL="285750" indent="-285750">
              <a:buFont typeface="Arial" panose="020B0604020202020204" pitchFamily="34" charset="0"/>
              <a:buChar char="•"/>
            </a:pPr>
            <a:r>
              <a:rPr lang="en-US" dirty="0"/>
              <a:t>Compared with PCA, T-SNE requires more tuning. Small number of neighboring samples results in better separability and more potential over classification. Big number of neighboring results in poor separability.</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Feature extraction</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3" name="Picture Placeholder 12" descr="Chart, scatter chart&#10;&#10;Description automatically generated">
            <a:extLst>
              <a:ext uri="{FF2B5EF4-FFF2-40B4-BE49-F238E27FC236}">
                <a16:creationId xmlns:a16="http://schemas.microsoft.com/office/drawing/2014/main" id="{9A3A66E1-0B76-421B-AE13-043523ACA14C}"/>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222208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18</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640079" y="1244370"/>
            <a:ext cx="3840480" cy="3549690"/>
          </a:xfrm>
        </p:spPr>
        <p:txBody>
          <a:bodyPr/>
          <a:lstStyle/>
          <a:p>
            <a:pPr marL="285750" indent="-285750">
              <a:buFont typeface="Arial" panose="020B0604020202020204" pitchFamily="34" charset="0"/>
              <a:buChar char="•"/>
            </a:pPr>
            <a:r>
              <a:rPr lang="en-US" dirty="0"/>
              <a:t>Convergence is another problem. A large learning rate is more likely to result in low separability. However, a low learning rate can lead to low separability as well since it may converge at a local rather than global minima.</a:t>
            </a:r>
          </a:p>
          <a:p>
            <a:pPr marL="285750" indent="-285750">
              <a:buFont typeface="Arial" panose="020B0604020202020204" pitchFamily="34" charset="0"/>
              <a:buChar char="•"/>
            </a:pPr>
            <a:r>
              <a:rPr lang="en-US" dirty="0"/>
              <a:t>Choice of the associated clustering algorithm is important. For this example, when the number of clusters are big, K mean tends to create clusters that have relatively similar number of samples, which is the same for complete linkage since complete linkage calculate the farthest distance between clusters. Single linkage is more likely to pick out small clusters that are packed together.</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Feature extraction</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0" name="Picture Placeholder 9" descr="Diagram&#10;&#10;Description automatically generated">
            <a:extLst>
              <a:ext uri="{FF2B5EF4-FFF2-40B4-BE49-F238E27FC236}">
                <a16:creationId xmlns:a16="http://schemas.microsoft.com/office/drawing/2014/main" id="{24032E80-ED77-42DE-88B1-3147155A78BA}"/>
              </a:ext>
            </a:extLst>
          </p:cNvPr>
          <p:cNvPicPr>
            <a:picLocks noGrp="1" noChangeAspect="1"/>
          </p:cNvPicPr>
          <p:nvPr>
            <p:ph type="pic" sz="quarter" idx="22"/>
          </p:nvPr>
        </p:nvPicPr>
        <p:blipFill>
          <a:blip r:embed="rId2"/>
          <a:srcRect l="5277" r="5277"/>
          <a:stretch>
            <a:fillRect/>
          </a:stretch>
        </p:blipFill>
        <p:spPr/>
      </p:pic>
    </p:spTree>
    <p:extLst>
      <p:ext uri="{BB962C8B-B14F-4D97-AF65-F5344CB8AC3E}">
        <p14:creationId xmlns:p14="http://schemas.microsoft.com/office/powerpoint/2010/main" val="59726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19</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640079" y="1244370"/>
            <a:ext cx="3840480" cy="3549690"/>
          </a:xfrm>
        </p:spPr>
        <p:txBody>
          <a:bodyPr/>
          <a:lstStyle/>
          <a:p>
            <a:pPr marL="285750" indent="-285750">
              <a:buFont typeface="Arial" panose="020B0604020202020204" pitchFamily="34" charset="0"/>
              <a:buChar char="•"/>
            </a:pPr>
            <a:r>
              <a:rPr lang="en-US" dirty="0"/>
              <a:t>Convergence is another problem. A large learning rate is more likely to result in low separability. However, a low learning rate can lead to low separability as well since it may converge at a local rather than global minima.</a:t>
            </a:r>
          </a:p>
          <a:p>
            <a:pPr marL="285750" indent="-285750">
              <a:buFont typeface="Arial" panose="020B0604020202020204" pitchFamily="34" charset="0"/>
              <a:buChar char="•"/>
            </a:pPr>
            <a:r>
              <a:rPr lang="en-US" dirty="0"/>
              <a:t>Choice of the associated clustering algorithm is important. For this example, when the number of clusters are big, K mean tends to create clusters that have relatively similar number of samples, which is the same for complete linkage since complete linkage calculate the farthest distance between clusters. Single linkage is more likely to pick out small clusters that are packed together.</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Feature extraction</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0" name="Picture Placeholder 9" descr="Diagram&#10;&#10;Description automatically generated">
            <a:extLst>
              <a:ext uri="{FF2B5EF4-FFF2-40B4-BE49-F238E27FC236}">
                <a16:creationId xmlns:a16="http://schemas.microsoft.com/office/drawing/2014/main" id="{24032E80-ED77-42DE-88B1-3147155A78BA}"/>
              </a:ext>
            </a:extLst>
          </p:cNvPr>
          <p:cNvPicPr>
            <a:picLocks noGrp="1" noChangeAspect="1"/>
          </p:cNvPicPr>
          <p:nvPr>
            <p:ph type="pic" sz="quarter" idx="22"/>
          </p:nvPr>
        </p:nvPicPr>
        <p:blipFill>
          <a:blip r:embed="rId2"/>
          <a:srcRect l="5277" r="5277"/>
          <a:stretch>
            <a:fillRect/>
          </a:stretch>
        </p:blipFill>
        <p:spPr/>
      </p:pic>
    </p:spTree>
    <p:extLst>
      <p:ext uri="{BB962C8B-B14F-4D97-AF65-F5344CB8AC3E}">
        <p14:creationId xmlns:p14="http://schemas.microsoft.com/office/powerpoint/2010/main" val="124794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66E616-91C4-4108-AEC3-5DF21E0C575F}"/>
              </a:ext>
            </a:extLst>
          </p:cNvPr>
          <p:cNvSpPr>
            <a:spLocks noGrp="1"/>
          </p:cNvSpPr>
          <p:nvPr>
            <p:ph type="body" sz="quarter" idx="13"/>
          </p:nvPr>
        </p:nvSpPr>
        <p:spPr>
          <a:xfrm>
            <a:off x="1097280" y="1554480"/>
            <a:ext cx="6858000" cy="430887"/>
          </a:xfrm>
        </p:spPr>
        <p:txBody>
          <a:bodyPr/>
          <a:lstStyle/>
          <a:p>
            <a:r>
              <a:rPr lang="en-US" dirty="0"/>
              <a:t>The purpose of this project is to develop a MATLAB script that extract and classify spikes from a segment of EMG signal.</a:t>
            </a:r>
          </a:p>
        </p:txBody>
      </p:sp>
      <p:sp>
        <p:nvSpPr>
          <p:cNvPr id="3" name="Text Placeholder 2">
            <a:extLst>
              <a:ext uri="{FF2B5EF4-FFF2-40B4-BE49-F238E27FC236}">
                <a16:creationId xmlns:a16="http://schemas.microsoft.com/office/drawing/2014/main" id="{2EB304C0-22BB-4863-BFAB-BE1E05E207C4}"/>
              </a:ext>
            </a:extLst>
          </p:cNvPr>
          <p:cNvSpPr>
            <a:spLocks noGrp="1"/>
          </p:cNvSpPr>
          <p:nvPr>
            <p:ph type="body" sz="quarter" idx="15"/>
          </p:nvPr>
        </p:nvSpPr>
        <p:spPr/>
        <p:txBody>
          <a:bodyPr/>
          <a:lstStyle/>
          <a:p>
            <a:r>
              <a:rPr lang="en-US" dirty="0"/>
              <a:t>Introduction</a:t>
            </a:r>
          </a:p>
        </p:txBody>
      </p:sp>
      <p:sp>
        <p:nvSpPr>
          <p:cNvPr id="4" name="Date Placeholder 3">
            <a:extLst>
              <a:ext uri="{FF2B5EF4-FFF2-40B4-BE49-F238E27FC236}">
                <a16:creationId xmlns:a16="http://schemas.microsoft.com/office/drawing/2014/main" id="{D390CCEA-4A9F-4A84-9002-7CF1AA059072}"/>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4D32F773-68C2-4325-80E4-DCA0AF1A76D2}"/>
              </a:ext>
            </a:extLst>
          </p:cNvPr>
          <p:cNvSpPr>
            <a:spLocks noGrp="1"/>
          </p:cNvSpPr>
          <p:nvPr>
            <p:ph type="sldNum" sz="quarter" idx="19"/>
          </p:nvPr>
        </p:nvSpPr>
        <p:spPr/>
        <p:txBody>
          <a:bodyPr/>
          <a:lstStyle/>
          <a:p>
            <a:fld id="{B6238B5B-F19C-E947-A0BC-87BD7983F871}" type="slidenum">
              <a:rPr lang="en-US" smtClean="0"/>
              <a:pPr/>
              <a:t>2</a:t>
            </a:fld>
            <a:endParaRPr lang="en-US" dirty="0"/>
          </a:p>
        </p:txBody>
      </p:sp>
      <p:sp>
        <p:nvSpPr>
          <p:cNvPr id="6" name="Title 5">
            <a:extLst>
              <a:ext uri="{FF2B5EF4-FFF2-40B4-BE49-F238E27FC236}">
                <a16:creationId xmlns:a16="http://schemas.microsoft.com/office/drawing/2014/main" id="{872CCDEE-7BAF-447F-9FCA-5202CAE44730}"/>
              </a:ext>
            </a:extLst>
          </p:cNvPr>
          <p:cNvSpPr>
            <a:spLocks noGrp="1"/>
          </p:cNvSpPr>
          <p:nvPr>
            <p:ph type="title"/>
          </p:nvPr>
        </p:nvSpPr>
        <p:spPr/>
        <p:txBody>
          <a:bodyPr/>
          <a:lstStyle/>
          <a:p>
            <a:r>
              <a:rPr lang="en-US" dirty="0"/>
              <a:t>Introduction and Method</a:t>
            </a:r>
          </a:p>
        </p:txBody>
      </p:sp>
      <p:sp>
        <p:nvSpPr>
          <p:cNvPr id="7" name="Text Placeholder 6">
            <a:extLst>
              <a:ext uri="{FF2B5EF4-FFF2-40B4-BE49-F238E27FC236}">
                <a16:creationId xmlns:a16="http://schemas.microsoft.com/office/drawing/2014/main" id="{C03BE17B-7316-437D-915D-4A3C1A4C67B3}"/>
              </a:ext>
            </a:extLst>
          </p:cNvPr>
          <p:cNvSpPr>
            <a:spLocks noGrp="1"/>
          </p:cNvSpPr>
          <p:nvPr>
            <p:ph type="body" sz="quarter" idx="21"/>
          </p:nvPr>
        </p:nvSpPr>
        <p:spPr>
          <a:xfrm>
            <a:off x="1097281" y="2286000"/>
            <a:ext cx="6858000" cy="2953629"/>
          </a:xfrm>
        </p:spPr>
        <p:txBody>
          <a:bodyPr/>
          <a:lstStyle/>
          <a:p>
            <a:r>
              <a:rPr lang="en-US" dirty="0"/>
              <a:t>A fully automated algorithm is developed.</a:t>
            </a:r>
          </a:p>
          <a:p>
            <a:r>
              <a:rPr lang="en-US" dirty="0"/>
              <a:t>Wavelet denoising is used to filter the raw signal.</a:t>
            </a:r>
          </a:p>
          <a:p>
            <a:r>
              <a:rPr lang="en-US" dirty="0"/>
              <a:t>Non-linear energy operator (NEO) is applied to detect action potential activities.</a:t>
            </a:r>
          </a:p>
          <a:p>
            <a:r>
              <a:rPr lang="en-US" dirty="0"/>
              <a:t>A naïve feature space (voltage at certain time stamps) is used.</a:t>
            </a:r>
          </a:p>
          <a:p>
            <a:r>
              <a:rPr lang="en-US" dirty="0"/>
              <a:t>T-SNE is used for dimensionality reduction.</a:t>
            </a:r>
          </a:p>
          <a:p>
            <a:r>
              <a:rPr lang="en-US" dirty="0"/>
              <a:t>Single-linkage clustering is used with thresholding to eliminate noise and potential over classification.</a:t>
            </a:r>
          </a:p>
          <a:p>
            <a:r>
              <a:rPr lang="en-US" dirty="0"/>
              <a:t>Analysis include firing rate over time with Gaussian window, distribution of inter-spike interval, and phase locking of 1 EMG recording.</a:t>
            </a:r>
          </a:p>
          <a:p>
            <a:endParaRPr lang="en-US" dirty="0"/>
          </a:p>
          <a:p>
            <a:endParaRPr lang="en-US" dirty="0"/>
          </a:p>
        </p:txBody>
      </p:sp>
    </p:spTree>
    <p:extLst>
      <p:ext uri="{BB962C8B-B14F-4D97-AF65-F5344CB8AC3E}">
        <p14:creationId xmlns:p14="http://schemas.microsoft.com/office/powerpoint/2010/main" val="1429565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20</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640079" y="1244370"/>
            <a:ext cx="3840480" cy="1508105"/>
          </a:xfrm>
        </p:spPr>
        <p:txBody>
          <a:bodyPr/>
          <a:lstStyle/>
          <a:p>
            <a:pPr marL="285750" indent="-285750">
              <a:buFont typeface="Arial" panose="020B0604020202020204" pitchFamily="34" charset="0"/>
              <a:buChar char="•"/>
            </a:pPr>
            <a:r>
              <a:rPr lang="en-US" dirty="0"/>
              <a:t>After the linkage clustering, while the number of specified group is large, the number of groups contain large number  spikes are relatively small. Thus, the combination of T-SNE and single linkage clustering may help to eliminate outliers. </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Feature extraction</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9" name="Picture Placeholder 18" descr="Chart, scatter chart, bubble chart&#10;&#10;Description automatically generated">
            <a:extLst>
              <a:ext uri="{FF2B5EF4-FFF2-40B4-BE49-F238E27FC236}">
                <a16:creationId xmlns:a16="http://schemas.microsoft.com/office/drawing/2014/main" id="{C7961634-515D-4120-A67F-B28842ADF75D}"/>
              </a:ext>
            </a:extLst>
          </p:cNvPr>
          <p:cNvPicPr>
            <a:picLocks noGrp="1" noChangeAspect="1"/>
          </p:cNvPicPr>
          <p:nvPr>
            <p:ph type="pic" sz="quarter" idx="22"/>
          </p:nvPr>
        </p:nvPicPr>
        <p:blipFill>
          <a:blip r:embed="rId2"/>
          <a:srcRect l="5277" r="5277"/>
          <a:stretch>
            <a:fillRect/>
          </a:stretch>
        </p:blipFill>
        <p:spPr/>
      </p:pic>
    </p:spTree>
    <p:extLst>
      <p:ext uri="{BB962C8B-B14F-4D97-AF65-F5344CB8AC3E}">
        <p14:creationId xmlns:p14="http://schemas.microsoft.com/office/powerpoint/2010/main" val="51884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21</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24255" y="1188720"/>
                <a:ext cx="3840480" cy="3421642"/>
              </a:xfrm>
            </p:spPr>
            <p:txBody>
              <a:bodyPr/>
              <a:lstStyle/>
              <a:p>
                <a:pPr marL="285750" indent="-285750">
                  <a:buFont typeface="Arial" panose="020B0604020202020204" pitchFamily="34" charset="0"/>
                  <a:buChar char="•"/>
                </a:pPr>
                <a:r>
                  <a:rPr lang="en-US" dirty="0"/>
                  <a:t>The number of clusters fed into the single linkage clustering algorithm is also calculated adaptively to accommodate different number of spike samples.</a:t>
                </a:r>
              </a:p>
              <a:p>
                <a:pPr algn="ct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𝑁𝑢𝑚</m:t>
                    </m:r>
                    <m:r>
                      <a:rPr lang="en-US" b="0" i="1" smtClean="0">
                        <a:latin typeface="Cambria Math" panose="02040503050406030204" pitchFamily="18" charset="0"/>
                      </a:rPr>
                      <m:t>_</m:t>
                    </m:r>
                    <m:r>
                      <a:rPr lang="en-US" b="0" i="1" smtClean="0">
                        <a:latin typeface="Cambria Math" panose="02040503050406030204" pitchFamily="18" charset="0"/>
                      </a:rPr>
                      <m:t>𝐶𝑙𝑢𝑠𝑡𝑒𝑟</m:t>
                    </m:r>
                    <m:r>
                      <a:rPr lang="en-US" i="1" smtClean="0">
                        <a:latin typeface="Cambria Math" panose="02040503050406030204" pitchFamily="18" charset="0"/>
                      </a:rPr>
                      <m:t>=</m:t>
                    </m:r>
                    <m:r>
                      <a:rPr lang="en-US" i="1">
                        <a:latin typeface="Cambria Math" panose="02040503050406030204" pitchFamily="18" charset="0"/>
                      </a:rPr>
                      <m:t>𝑟𝑜𝑢𝑛𝑑</m:t>
                    </m:r>
                    <m:r>
                      <a:rPr lang="en-US" i="1">
                        <a:latin typeface="Cambria Math" panose="02040503050406030204" pitchFamily="18" charset="0"/>
                      </a:rPr>
                      <m:t>(</m:t>
                    </m:r>
                    <m:r>
                      <a:rPr lang="en-US" i="1">
                        <a:latin typeface="Cambria Math" panose="02040503050406030204" pitchFamily="18" charset="0"/>
                      </a:rPr>
                      <m:t>𝑛𝑢𝑚𝑏𝑒𝑟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𝑠𝑝𝑖𝑘𝑒𝑠</m:t>
                    </m:r>
                    <m:r>
                      <a:rPr lang="en-US" i="1">
                        <a:latin typeface="Cambria Math" panose="02040503050406030204" pitchFamily="18" charset="0"/>
                      </a:rPr>
                      <m:t>/60</m:t>
                    </m:r>
                  </m:oMath>
                </a14:m>
                <a:r>
                  <a:rPr lang="en-US" dirty="0"/>
                  <a:t>)</a:t>
                </a:r>
              </a:p>
              <a:p>
                <a:pPr marL="285750" indent="-285750">
                  <a:buFont typeface="Arial" panose="020B0604020202020204" pitchFamily="34" charset="0"/>
                  <a:buChar char="•"/>
                </a:pPr>
                <a:r>
                  <a:rPr lang="en-US" dirty="0"/>
                  <a:t>The dendrogram that shows the hierarchical structure of the clusters may give some intuition on why only a few groups have relatively large number of spikes.</a:t>
                </a:r>
              </a:p>
              <a:p>
                <a:pPr algn="ctr"/>
                <a:endParaRPr lang="en-US" dirty="0"/>
              </a:p>
              <a:p>
                <a:pPr marL="285750" indent="-285750">
                  <a:buFont typeface="Arial" panose="020B0604020202020204" pitchFamily="34" charset="0"/>
                  <a:buChar char="•"/>
                </a:pPr>
                <a:endParaRPr lang="en-US" dirty="0"/>
              </a:p>
            </p:txBody>
          </p:sp>
        </mc:Choice>
        <mc:Fallback>
          <p:sp>
            <p:nvSpPr>
              <p:cNvPr id="4" name="Text Placeholder 3">
                <a:extLst>
                  <a:ext uri="{FF2B5EF4-FFF2-40B4-BE49-F238E27FC236}">
                    <a16:creationId xmlns:a16="http://schemas.microsoft.com/office/drawing/2014/main" id="{9B729EF9-221B-42B1-89DD-C61E5BF982FA}"/>
                  </a:ext>
                </a:extLst>
              </p:cNvPr>
              <p:cNvSpPr>
                <a:spLocks noGrp="1" noRot="1" noChangeAspect="1" noMove="1" noResize="1" noEditPoints="1" noAdjustHandles="1" noChangeArrowheads="1" noChangeShapeType="1" noTextEdit="1"/>
              </p:cNvSpPr>
              <p:nvPr>
                <p:ph type="body" sz="quarter" idx="20"/>
              </p:nvPr>
            </p:nvSpPr>
            <p:spPr>
              <a:xfrm>
                <a:off x="524255" y="1188720"/>
                <a:ext cx="3840480" cy="3421642"/>
              </a:xfrm>
              <a:blipFill>
                <a:blip r:embed="rId2"/>
                <a:stretch>
                  <a:fillRect l="-2540" t="-160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Spike Clustering</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0" name="Picture Placeholder 9" descr="Chart, histogram&#10;&#10;Description automatically generated">
            <a:extLst>
              <a:ext uri="{FF2B5EF4-FFF2-40B4-BE49-F238E27FC236}">
                <a16:creationId xmlns:a16="http://schemas.microsoft.com/office/drawing/2014/main" id="{2AD049B4-A6AC-41C2-8208-8CFF831262B0}"/>
              </a:ext>
            </a:extLst>
          </p:cNvPr>
          <p:cNvPicPr>
            <a:picLocks noGrp="1" noChangeAspect="1"/>
          </p:cNvPicPr>
          <p:nvPr>
            <p:ph type="pic" sz="quarter" idx="22"/>
          </p:nvPr>
        </p:nvPicPr>
        <p:blipFill>
          <a:blip r:embed="rId3"/>
          <a:srcRect l="5192" r="5192"/>
          <a:stretch>
            <a:fillRect/>
          </a:stretch>
        </p:blipFill>
        <p:spPr/>
      </p:pic>
    </p:spTree>
    <p:extLst>
      <p:ext uri="{BB962C8B-B14F-4D97-AF65-F5344CB8AC3E}">
        <p14:creationId xmlns:p14="http://schemas.microsoft.com/office/powerpoint/2010/main" val="293528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22</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24255" y="1188720"/>
            <a:ext cx="3840480" cy="2903359"/>
          </a:xfrm>
        </p:spPr>
        <p:txBody>
          <a:bodyPr/>
          <a:lstStyle/>
          <a:p>
            <a:pPr marL="285750" indent="-285750">
              <a:buFont typeface="Arial" panose="020B0604020202020204" pitchFamily="34" charset="0"/>
              <a:buChar char="•"/>
            </a:pPr>
            <a:r>
              <a:rPr lang="en-US" dirty="0"/>
              <a:t>By specifying the number of clusters, the algorithm will try to find a cut (like the red line) so that the resulting number of spikes is maximized within the limit of the specified number of clusters. In this way, the more similar the samples in a big clusters are, the less likely the cluster will be disassembled into smaller clusters to satisfy the number of specified clusters.</a:t>
            </a:r>
          </a:p>
          <a:p>
            <a:pPr marL="285750" indent="-285750">
              <a:buFont typeface="Arial" panose="020B0604020202020204" pitchFamily="34" charset="0"/>
              <a:buChar char="•"/>
            </a:pPr>
            <a:r>
              <a:rPr lang="en-US" dirty="0"/>
              <a:t>Therefore, the resulting small clusters are likely to be a few spikes that are very similar to others.</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Spike Clustering</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1" name="Picture Placeholder 10" descr="Chart, histogram&#10;&#10;Description automatically generated">
            <a:extLst>
              <a:ext uri="{FF2B5EF4-FFF2-40B4-BE49-F238E27FC236}">
                <a16:creationId xmlns:a16="http://schemas.microsoft.com/office/drawing/2014/main" id="{86C94B16-DA64-479B-9B44-E96F4384F51D}"/>
              </a:ext>
            </a:extLst>
          </p:cNvPr>
          <p:cNvPicPr>
            <a:picLocks noGrp="1" noChangeAspect="1"/>
          </p:cNvPicPr>
          <p:nvPr>
            <p:ph type="pic" sz="quarter" idx="22"/>
          </p:nvPr>
        </p:nvPicPr>
        <p:blipFill>
          <a:blip r:embed="rId2"/>
          <a:srcRect l="5277" r="5277"/>
          <a:stretch>
            <a:fillRect/>
          </a:stretch>
        </p:blipFill>
        <p:spPr/>
      </p:pic>
    </p:spTree>
    <p:extLst>
      <p:ext uri="{BB962C8B-B14F-4D97-AF65-F5344CB8AC3E}">
        <p14:creationId xmlns:p14="http://schemas.microsoft.com/office/powerpoint/2010/main" val="1046492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23</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24255" y="1188720"/>
            <a:ext cx="3840480" cy="1610697"/>
          </a:xfrm>
        </p:spPr>
        <p:txBody>
          <a:bodyPr/>
          <a:lstStyle/>
          <a:p>
            <a:pPr marL="285750" indent="-285750">
              <a:buFont typeface="Arial" panose="020B0604020202020204" pitchFamily="34" charset="0"/>
              <a:buChar char="•"/>
            </a:pPr>
            <a:r>
              <a:rPr lang="en-US" dirty="0"/>
              <a:t>However, this also introduces the risk of eliminating spikes generated by a distinct neuron but fires infrequently. </a:t>
            </a:r>
          </a:p>
          <a:p>
            <a:pPr marL="285750" indent="-285750">
              <a:buFont typeface="Arial" panose="020B0604020202020204" pitchFamily="34" charset="0"/>
              <a:buChar char="•"/>
            </a:pPr>
            <a:r>
              <a:rPr lang="en-US" dirty="0"/>
              <a:t>Doing so also introduces possibilities to drop out spikes within a clusters but are somehow distorted due to slightly overlapped with other spikes.</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Spike Clustering</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1" name="Picture Placeholder 10" descr="Chart, histogram&#10;&#10;Description automatically generated">
            <a:extLst>
              <a:ext uri="{FF2B5EF4-FFF2-40B4-BE49-F238E27FC236}">
                <a16:creationId xmlns:a16="http://schemas.microsoft.com/office/drawing/2014/main" id="{86C94B16-DA64-479B-9B44-E96F4384F51D}"/>
              </a:ext>
            </a:extLst>
          </p:cNvPr>
          <p:cNvPicPr>
            <a:picLocks noGrp="1" noChangeAspect="1"/>
          </p:cNvPicPr>
          <p:nvPr>
            <p:ph type="pic" sz="quarter" idx="22"/>
          </p:nvPr>
        </p:nvPicPr>
        <p:blipFill>
          <a:blip r:embed="rId2"/>
          <a:srcRect l="5277" r="5277"/>
          <a:stretch>
            <a:fillRect/>
          </a:stretch>
        </p:blipFill>
        <p:spPr/>
      </p:pic>
    </p:spTree>
    <p:extLst>
      <p:ext uri="{BB962C8B-B14F-4D97-AF65-F5344CB8AC3E}">
        <p14:creationId xmlns:p14="http://schemas.microsoft.com/office/powerpoint/2010/main" val="427354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24</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24255" y="1188720"/>
                <a:ext cx="3840480" cy="2677656"/>
              </a:xfrm>
            </p:spPr>
            <p:txBody>
              <a:bodyPr/>
              <a:lstStyle/>
              <a:p>
                <a:pPr marL="285750" indent="-285750">
                  <a:buFont typeface="Arial" panose="020B0604020202020204" pitchFamily="34" charset="0"/>
                  <a:buChar char="•"/>
                </a:pPr>
                <a:r>
                  <a:rPr lang="en-US" dirty="0"/>
                  <a:t>The number of spikes falls in each cluster is shown in the histogram. It is noticeable that out of all clusters, only a few have large number of spikes. By thresholding, many of the potential outliers/false spikes may be removed.</a:t>
                </a:r>
              </a:p>
              <a:p>
                <a:pPr marL="285750" indent="-285750">
                  <a:buFont typeface="Arial" panose="020B0604020202020204" pitchFamily="34" charset="0"/>
                  <a:buChar char="•"/>
                </a:pPr>
                <a:r>
                  <a:rPr lang="en-US" dirty="0"/>
                  <a:t>The threshold is calculated by:</a:t>
                </a:r>
              </a:p>
              <a:p>
                <a:pPr algn="ctr"/>
                <a14:m>
                  <m:oMath xmlns:m="http://schemas.openxmlformats.org/officeDocument/2006/math">
                    <m:r>
                      <a:rPr lang="en-US" b="0" i="1" smtClean="0">
                        <a:latin typeface="Cambria Math" panose="02040503050406030204" pitchFamily="18" charset="0"/>
                      </a:rPr>
                      <m:t>𝑇h𝑟</m:t>
                    </m:r>
                    <m:r>
                      <a:rPr lang="en-US" b="0" i="1" smtClean="0">
                        <a:latin typeface="Cambria Math" panose="02040503050406030204" pitchFamily="18" charset="0"/>
                      </a:rPr>
                      <m:t>=</m:t>
                    </m:r>
                    <m:r>
                      <a:rPr lang="en-US" b="0" i="1" smtClean="0">
                        <a:latin typeface="Cambria Math" panose="02040503050406030204" pitchFamily="18" charset="0"/>
                      </a:rPr>
                      <m:t>𝑟𝑜𝑢𝑛𝑑</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𝑠𝑝𝑖𝑘𝑒𝑠</m:t>
                    </m:r>
                    <m:r>
                      <a:rPr lang="en-US" b="0" i="1" smtClean="0">
                        <a:latin typeface="Cambria Math" panose="02040503050406030204" pitchFamily="18" charset="0"/>
                      </a:rPr>
                      <m:t>/20</m:t>
                    </m:r>
                  </m:oMath>
                </a14:m>
                <a:r>
                  <a:rPr lang="en-US" dirty="0"/>
                  <a:t>)</a:t>
                </a:r>
              </a:p>
              <a:p>
                <a:pPr marL="285750" indent="-285750">
                  <a:buFont typeface="Arial" panose="020B0604020202020204" pitchFamily="34" charset="0"/>
                  <a:buChar char="•"/>
                </a:pPr>
                <a:r>
                  <a:rPr lang="en-US" dirty="0"/>
                  <a:t>Through experiments, this threshold filter out reasonable amounts of small clusters.</a:t>
                </a:r>
              </a:p>
            </p:txBody>
          </p:sp>
        </mc:Choice>
        <mc:Fallback>
          <p:sp>
            <p:nvSpPr>
              <p:cNvPr id="4" name="Text Placeholder 3">
                <a:extLst>
                  <a:ext uri="{FF2B5EF4-FFF2-40B4-BE49-F238E27FC236}">
                    <a16:creationId xmlns:a16="http://schemas.microsoft.com/office/drawing/2014/main" id="{9B729EF9-221B-42B1-89DD-C61E5BF982FA}"/>
                  </a:ext>
                </a:extLst>
              </p:cNvPr>
              <p:cNvSpPr>
                <a:spLocks noGrp="1" noRot="1" noChangeAspect="1" noMove="1" noResize="1" noEditPoints="1" noAdjustHandles="1" noChangeArrowheads="1" noChangeShapeType="1" noTextEdit="1"/>
              </p:cNvSpPr>
              <p:nvPr>
                <p:ph type="body" sz="quarter" idx="20"/>
              </p:nvPr>
            </p:nvSpPr>
            <p:spPr>
              <a:xfrm>
                <a:off x="524255" y="1188720"/>
                <a:ext cx="3840480" cy="2677656"/>
              </a:xfrm>
              <a:blipFill>
                <a:blip r:embed="rId2"/>
                <a:stretch>
                  <a:fillRect l="-2540" t="-2050" b="-318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Spike Classification</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4" name="Picture Placeholder 13" descr="Chart, histogram&#10;&#10;Description automatically generated">
            <a:extLst>
              <a:ext uri="{FF2B5EF4-FFF2-40B4-BE49-F238E27FC236}">
                <a16:creationId xmlns:a16="http://schemas.microsoft.com/office/drawing/2014/main" id="{4E136E06-ADF9-443D-98FD-3D484EB22987}"/>
              </a:ext>
            </a:extLst>
          </p:cNvPr>
          <p:cNvPicPr>
            <a:picLocks noGrp="1" noChangeAspect="1"/>
          </p:cNvPicPr>
          <p:nvPr>
            <p:ph type="pic" sz="quarter" idx="22"/>
          </p:nvPr>
        </p:nvPicPr>
        <p:blipFill>
          <a:blip r:embed="rId3"/>
          <a:srcRect l="5192" r="5192"/>
          <a:stretch>
            <a:fillRect/>
          </a:stretch>
        </p:blipFill>
        <p:spPr/>
      </p:pic>
    </p:spTree>
    <p:extLst>
      <p:ext uri="{BB962C8B-B14F-4D97-AF65-F5344CB8AC3E}">
        <p14:creationId xmlns:p14="http://schemas.microsoft.com/office/powerpoint/2010/main" val="1341396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25</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24255" y="1188720"/>
            <a:ext cx="3840480" cy="2144177"/>
          </a:xfrm>
        </p:spPr>
        <p:txBody>
          <a:bodyPr/>
          <a:lstStyle/>
          <a:p>
            <a:pPr marL="285750" indent="-285750">
              <a:buFont typeface="Arial" panose="020B0604020202020204" pitchFamily="34" charset="0"/>
              <a:buChar char="•"/>
            </a:pPr>
            <a:r>
              <a:rPr lang="en-US" dirty="0"/>
              <a:t>Then, the remaining samples within each cluster will be averaged to obtain the shape of action potential generated by this distinct neuron. </a:t>
            </a:r>
          </a:p>
          <a:p>
            <a:pPr marL="285750" indent="-285750">
              <a:buFont typeface="Arial" panose="020B0604020202020204" pitchFamily="34" charset="0"/>
              <a:buChar char="•"/>
            </a:pPr>
            <a:r>
              <a:rPr lang="en-US" dirty="0"/>
              <a:t>The figure shows the averaged action potential of 5 distinct resolved spikes.</a:t>
            </a:r>
          </a:p>
          <a:p>
            <a:pPr marL="285750" indent="-285750">
              <a:buFont typeface="Arial" panose="020B0604020202020204" pitchFamily="34" charset="0"/>
              <a:buChar char="•"/>
            </a:pPr>
            <a:r>
              <a:rPr lang="en-US" dirty="0"/>
              <a:t>The following 3 pages show the MUAPTs of these APs along with the filtered signal. </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Spike Clustering</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0" name="Picture Placeholder 9" descr="Chart, line chart&#10;&#10;Description automatically generated">
            <a:extLst>
              <a:ext uri="{FF2B5EF4-FFF2-40B4-BE49-F238E27FC236}">
                <a16:creationId xmlns:a16="http://schemas.microsoft.com/office/drawing/2014/main" id="{90AB5708-C995-4EAA-B776-BBD905088E1D}"/>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59420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26</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p:txBody>
          <a:bodyPr/>
          <a:lstStyle/>
          <a:p>
            <a:pPr algn="ctr"/>
            <a:r>
              <a:rPr lang="en-US" dirty="0"/>
              <a:t>MUAPT of the 2</a:t>
            </a:r>
            <a:r>
              <a:rPr lang="en-US" baseline="30000" dirty="0"/>
              <a:t>nd</a:t>
            </a:r>
            <a:r>
              <a:rPr lang="en-US" dirty="0"/>
              <a:t> Cluster</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MUAPT of the 4</a:t>
            </a:r>
            <a:r>
              <a:rPr lang="en-US" baseline="30000" dirty="0"/>
              <a:t>th</a:t>
            </a:r>
            <a:r>
              <a:rPr lang="en-US" dirty="0"/>
              <a:t>  Cluster</a:t>
            </a:r>
          </a:p>
        </p:txBody>
      </p:sp>
      <p:pic>
        <p:nvPicPr>
          <p:cNvPr id="13" name="Picture Placeholder 12" descr="Chart&#10;&#10;Description automatically generated">
            <a:extLst>
              <a:ext uri="{FF2B5EF4-FFF2-40B4-BE49-F238E27FC236}">
                <a16:creationId xmlns:a16="http://schemas.microsoft.com/office/drawing/2014/main" id="{295D1A2A-D930-4126-9EA2-6C9C53E8BD48}"/>
              </a:ext>
            </a:extLst>
          </p:cNvPr>
          <p:cNvPicPr>
            <a:picLocks noGrp="1" noChangeAspect="1"/>
          </p:cNvPicPr>
          <p:nvPr>
            <p:ph type="pic" sz="quarter" idx="23"/>
          </p:nvPr>
        </p:nvPicPr>
        <p:blipFill>
          <a:blip r:embed="rId2"/>
          <a:srcRect l="3406" r="3406"/>
          <a:stretch>
            <a:fillRect/>
          </a:stretch>
        </p:blipFill>
        <p:spPr/>
      </p:pic>
      <p:pic>
        <p:nvPicPr>
          <p:cNvPr id="15" name="Picture Placeholder 14" descr="Chart&#10;&#10;Description automatically generated">
            <a:extLst>
              <a:ext uri="{FF2B5EF4-FFF2-40B4-BE49-F238E27FC236}">
                <a16:creationId xmlns:a16="http://schemas.microsoft.com/office/drawing/2014/main" id="{7D2A9958-7FB0-4946-A08A-C4C2D82DCA25}"/>
              </a:ext>
            </a:extLst>
          </p:cNvPr>
          <p:cNvPicPr>
            <a:picLocks noGrp="1" noChangeAspect="1"/>
          </p:cNvPicPr>
          <p:nvPr>
            <p:ph type="pic" sz="quarter" idx="26"/>
          </p:nvPr>
        </p:nvPicPr>
        <p:blipFill>
          <a:blip r:embed="rId3"/>
          <a:srcRect l="3426" r="3426"/>
          <a:stretch>
            <a:fillRect/>
          </a:stretch>
        </p:blipFill>
        <p:spPr/>
      </p:pic>
    </p:spTree>
    <p:extLst>
      <p:ext uri="{BB962C8B-B14F-4D97-AF65-F5344CB8AC3E}">
        <p14:creationId xmlns:p14="http://schemas.microsoft.com/office/powerpoint/2010/main" val="110861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27</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a:xfrm>
            <a:off x="639950" y="4114800"/>
            <a:ext cx="3749039" cy="129138"/>
          </a:xfrm>
        </p:spPr>
        <p:txBody>
          <a:bodyPr/>
          <a:lstStyle/>
          <a:p>
            <a:pPr algn="ctr"/>
            <a:r>
              <a:rPr lang="en-US" dirty="0"/>
              <a:t>MUAPT of the 6</a:t>
            </a:r>
            <a:r>
              <a:rPr lang="en-US" baseline="30000" dirty="0"/>
              <a:t>th</a:t>
            </a:r>
            <a:r>
              <a:rPr lang="en-US" dirty="0"/>
              <a:t> Cluster</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MUAPT of the 16</a:t>
            </a:r>
            <a:r>
              <a:rPr lang="en-US" baseline="30000" dirty="0"/>
              <a:t>th</a:t>
            </a:r>
            <a:r>
              <a:rPr lang="en-US" dirty="0"/>
              <a:t> Cluster</a:t>
            </a:r>
          </a:p>
        </p:txBody>
      </p:sp>
      <p:pic>
        <p:nvPicPr>
          <p:cNvPr id="19" name="Picture Placeholder 18" descr="Chart&#10;&#10;Description automatically generated">
            <a:extLst>
              <a:ext uri="{FF2B5EF4-FFF2-40B4-BE49-F238E27FC236}">
                <a16:creationId xmlns:a16="http://schemas.microsoft.com/office/drawing/2014/main" id="{91531EFD-8294-4D6F-AE50-57F1A15622EE}"/>
              </a:ext>
            </a:extLst>
          </p:cNvPr>
          <p:cNvPicPr>
            <a:picLocks noGrp="1" noChangeAspect="1"/>
          </p:cNvPicPr>
          <p:nvPr>
            <p:ph type="pic" sz="quarter" idx="26"/>
          </p:nvPr>
        </p:nvPicPr>
        <p:blipFill>
          <a:blip r:embed="rId2"/>
          <a:srcRect l="3426" r="3426"/>
          <a:stretch>
            <a:fillRect/>
          </a:stretch>
        </p:blipFill>
        <p:spPr/>
      </p:pic>
      <p:pic>
        <p:nvPicPr>
          <p:cNvPr id="17" name="Picture Placeholder 16" descr="Chart&#10;&#10;Description automatically generated">
            <a:extLst>
              <a:ext uri="{FF2B5EF4-FFF2-40B4-BE49-F238E27FC236}">
                <a16:creationId xmlns:a16="http://schemas.microsoft.com/office/drawing/2014/main" id="{7F5B108A-1CC6-4238-BAEB-4B41357CF091}"/>
              </a:ext>
            </a:extLst>
          </p:cNvPr>
          <p:cNvPicPr>
            <a:picLocks noGrp="1" noChangeAspect="1"/>
          </p:cNvPicPr>
          <p:nvPr>
            <p:ph type="pic" sz="quarter" idx="23"/>
          </p:nvPr>
        </p:nvPicPr>
        <p:blipFill>
          <a:blip r:embed="rId3"/>
          <a:srcRect l="3406" r="3406"/>
          <a:stretch>
            <a:fillRect/>
          </a:stretch>
        </p:blipFill>
        <p:spPr/>
      </p:pic>
    </p:spTree>
    <p:extLst>
      <p:ext uri="{BB962C8B-B14F-4D97-AF65-F5344CB8AC3E}">
        <p14:creationId xmlns:p14="http://schemas.microsoft.com/office/powerpoint/2010/main" val="8918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28</a:t>
            </a:fld>
            <a:endParaRPr lang="en-US" dirty="0"/>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2788919" y="4080510"/>
            <a:ext cx="3749039" cy="129138"/>
          </a:xfrm>
        </p:spPr>
        <p:txBody>
          <a:bodyPr/>
          <a:lstStyle/>
          <a:p>
            <a:pPr algn="ctr"/>
            <a:r>
              <a:rPr lang="en-US" dirty="0"/>
              <a:t>MUAPT of the 29</a:t>
            </a:r>
            <a:r>
              <a:rPr lang="en-US" baseline="30000" dirty="0"/>
              <a:t>th</a:t>
            </a:r>
            <a:r>
              <a:rPr lang="en-US" dirty="0"/>
              <a:t> Cluster</a:t>
            </a:r>
          </a:p>
        </p:txBody>
      </p:sp>
      <p:pic>
        <p:nvPicPr>
          <p:cNvPr id="11" name="Picture Placeholder 10" descr="Chart&#10;&#10;Description automatically generated">
            <a:extLst>
              <a:ext uri="{FF2B5EF4-FFF2-40B4-BE49-F238E27FC236}">
                <a16:creationId xmlns:a16="http://schemas.microsoft.com/office/drawing/2014/main" id="{261811E3-E275-41EA-B57C-925DA2567269}"/>
              </a:ext>
            </a:extLst>
          </p:cNvPr>
          <p:cNvPicPr>
            <a:picLocks noGrp="1" noChangeAspect="1"/>
          </p:cNvPicPr>
          <p:nvPr>
            <p:ph type="pic" sz="quarter" idx="26"/>
          </p:nvPr>
        </p:nvPicPr>
        <p:blipFill>
          <a:blip r:embed="rId2"/>
          <a:srcRect l="3426" r="3426"/>
          <a:stretch>
            <a:fillRect/>
          </a:stretch>
        </p:blipFill>
        <p:spPr>
          <a:xfrm>
            <a:off x="2697480" y="1062990"/>
            <a:ext cx="3749039" cy="3017520"/>
          </a:xfrm>
        </p:spPr>
      </p:pic>
    </p:spTree>
    <p:extLst>
      <p:ext uri="{BB962C8B-B14F-4D97-AF65-F5344CB8AC3E}">
        <p14:creationId xmlns:p14="http://schemas.microsoft.com/office/powerpoint/2010/main" val="237384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103D9B-10F0-4553-BEA6-A135611A952E}"/>
              </a:ext>
            </a:extLst>
          </p:cNvPr>
          <p:cNvSpPr>
            <a:spLocks noGrp="1"/>
          </p:cNvSpPr>
          <p:nvPr>
            <p:ph type="body" sz="quarter" idx="13"/>
          </p:nvPr>
        </p:nvSpPr>
        <p:spPr>
          <a:xfrm>
            <a:off x="1097280" y="1554480"/>
            <a:ext cx="6858000" cy="1282402"/>
          </a:xfrm>
        </p:spPr>
        <p:txBody>
          <a:bodyPr/>
          <a:lstStyle/>
          <a:p>
            <a:pPr marL="285750" indent="-285750">
              <a:buFont typeface="Arial" panose="020B0604020202020204" pitchFamily="34" charset="0"/>
              <a:buChar char="•"/>
            </a:pPr>
            <a:r>
              <a:rPr lang="en-US" dirty="0"/>
              <a:t>2 types of analysis is performed on every fed EMG signals: firing rate over time and the distribution of inter spike interval.</a:t>
            </a:r>
          </a:p>
          <a:p>
            <a:pPr marL="285750" indent="-285750">
              <a:buFont typeface="Arial" panose="020B0604020202020204" pitchFamily="34" charset="0"/>
              <a:buChar char="•"/>
            </a:pPr>
            <a:r>
              <a:rPr lang="en-US" dirty="0"/>
              <a:t>1 types of analysis is only performed on EMG signals that seems to be periodic: Phase locking analysis.</a:t>
            </a:r>
          </a:p>
          <a:p>
            <a:endParaRPr lang="en-US" dirty="0"/>
          </a:p>
        </p:txBody>
      </p:sp>
      <p:sp>
        <p:nvSpPr>
          <p:cNvPr id="3" name="Text Placeholder 2">
            <a:extLst>
              <a:ext uri="{FF2B5EF4-FFF2-40B4-BE49-F238E27FC236}">
                <a16:creationId xmlns:a16="http://schemas.microsoft.com/office/drawing/2014/main" id="{01A54951-B0B7-47FB-8BE3-8A58F1D4A234}"/>
              </a:ext>
            </a:extLst>
          </p:cNvPr>
          <p:cNvSpPr>
            <a:spLocks noGrp="1"/>
          </p:cNvSpPr>
          <p:nvPr>
            <p:ph type="body" sz="quarter" idx="15"/>
          </p:nvPr>
        </p:nvSpPr>
        <p:spPr/>
        <p:txBody>
          <a:bodyPr/>
          <a:lstStyle/>
          <a:p>
            <a:r>
              <a:rPr lang="en-US" dirty="0"/>
              <a:t>Analysis</a:t>
            </a:r>
          </a:p>
        </p:txBody>
      </p:sp>
      <p:sp>
        <p:nvSpPr>
          <p:cNvPr id="4" name="Date Placeholder 3">
            <a:extLst>
              <a:ext uri="{FF2B5EF4-FFF2-40B4-BE49-F238E27FC236}">
                <a16:creationId xmlns:a16="http://schemas.microsoft.com/office/drawing/2014/main" id="{0504CE60-34CF-4967-92A0-4C15F457B853}"/>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2A0E4B9C-011D-4982-803B-41EFBEA5043D}"/>
              </a:ext>
            </a:extLst>
          </p:cNvPr>
          <p:cNvSpPr>
            <a:spLocks noGrp="1"/>
          </p:cNvSpPr>
          <p:nvPr>
            <p:ph type="sldNum" sz="quarter" idx="19"/>
          </p:nvPr>
        </p:nvSpPr>
        <p:spPr/>
        <p:txBody>
          <a:bodyPr/>
          <a:lstStyle/>
          <a:p>
            <a:fld id="{B6238B5B-F19C-E947-A0BC-87BD7983F871}" type="slidenum">
              <a:rPr lang="en-US" smtClean="0"/>
              <a:pPr/>
              <a:t>29</a:t>
            </a:fld>
            <a:endParaRPr lang="en-US" dirty="0"/>
          </a:p>
        </p:txBody>
      </p:sp>
      <p:sp>
        <p:nvSpPr>
          <p:cNvPr id="6" name="Title 5">
            <a:extLst>
              <a:ext uri="{FF2B5EF4-FFF2-40B4-BE49-F238E27FC236}">
                <a16:creationId xmlns:a16="http://schemas.microsoft.com/office/drawing/2014/main" id="{5C324A6B-1E9D-4CFB-BB7B-2591771C22A5}"/>
              </a:ext>
            </a:extLst>
          </p:cNvPr>
          <p:cNvSpPr>
            <a:spLocks noGrp="1"/>
          </p:cNvSpPr>
          <p:nvPr>
            <p:ph type="title"/>
          </p:nvPr>
        </p:nvSpPr>
        <p:spPr/>
        <p:txBody>
          <a:bodyPr/>
          <a:lstStyle/>
          <a:p>
            <a:r>
              <a:rPr lang="en-US" dirty="0"/>
              <a:t>Result and Discussion</a:t>
            </a:r>
          </a:p>
        </p:txBody>
      </p:sp>
    </p:spTree>
    <p:extLst>
      <p:ext uri="{BB962C8B-B14F-4D97-AF65-F5344CB8AC3E}">
        <p14:creationId xmlns:p14="http://schemas.microsoft.com/office/powerpoint/2010/main" val="286162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BB008-17F9-4663-AF41-9DAA3B68D660}"/>
              </a:ext>
            </a:extLst>
          </p:cNvPr>
          <p:cNvSpPr>
            <a:spLocks noGrp="1"/>
          </p:cNvSpPr>
          <p:nvPr>
            <p:ph type="body" sz="quarter" idx="13"/>
          </p:nvPr>
        </p:nvSpPr>
        <p:spPr>
          <a:xfrm>
            <a:off x="1097280" y="1554480"/>
            <a:ext cx="6858000" cy="215444"/>
          </a:xfrm>
        </p:spPr>
        <p:txBody>
          <a:bodyPr/>
          <a:lstStyle/>
          <a:p>
            <a:r>
              <a:rPr lang="en-US" dirty="0"/>
              <a:t>Three steps are applied to filter the raw signal.</a:t>
            </a:r>
          </a:p>
        </p:txBody>
      </p:sp>
      <p:sp>
        <p:nvSpPr>
          <p:cNvPr id="3" name="Text Placeholder 2">
            <a:extLst>
              <a:ext uri="{FF2B5EF4-FFF2-40B4-BE49-F238E27FC236}">
                <a16:creationId xmlns:a16="http://schemas.microsoft.com/office/drawing/2014/main" id="{6FB49E09-CCF6-403B-8780-CCEA87BD277C}"/>
              </a:ext>
            </a:extLst>
          </p:cNvPr>
          <p:cNvSpPr>
            <a:spLocks noGrp="1"/>
          </p:cNvSpPr>
          <p:nvPr>
            <p:ph type="body" sz="quarter" idx="15"/>
          </p:nvPr>
        </p:nvSpPr>
        <p:spPr/>
        <p:txBody>
          <a:bodyPr/>
          <a:lstStyle/>
          <a:p>
            <a:r>
              <a:rPr lang="en-US" dirty="0"/>
              <a:t>Filter signal</a:t>
            </a:r>
          </a:p>
        </p:txBody>
      </p:sp>
      <p:sp>
        <p:nvSpPr>
          <p:cNvPr id="4" name="Date Placeholder 3">
            <a:extLst>
              <a:ext uri="{FF2B5EF4-FFF2-40B4-BE49-F238E27FC236}">
                <a16:creationId xmlns:a16="http://schemas.microsoft.com/office/drawing/2014/main" id="{9D1F1153-BD06-4A97-AFB5-74B2185F2680}"/>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BA6D335D-E380-43ED-B02E-5F155CA44FC8}"/>
              </a:ext>
            </a:extLst>
          </p:cNvPr>
          <p:cNvSpPr>
            <a:spLocks noGrp="1"/>
          </p:cNvSpPr>
          <p:nvPr>
            <p:ph type="sldNum" sz="quarter" idx="19"/>
          </p:nvPr>
        </p:nvSpPr>
        <p:spPr/>
        <p:txBody>
          <a:bodyPr/>
          <a:lstStyle/>
          <a:p>
            <a:fld id="{B6238B5B-F19C-E947-A0BC-87BD7983F871}" type="slidenum">
              <a:rPr lang="en-US" smtClean="0"/>
              <a:pPr/>
              <a:t>3</a:t>
            </a:fld>
            <a:endParaRPr lang="en-US" dirty="0"/>
          </a:p>
        </p:txBody>
      </p:sp>
      <p:sp>
        <p:nvSpPr>
          <p:cNvPr id="6" name="Title 5">
            <a:extLst>
              <a:ext uri="{FF2B5EF4-FFF2-40B4-BE49-F238E27FC236}">
                <a16:creationId xmlns:a16="http://schemas.microsoft.com/office/drawing/2014/main" id="{CFB3412F-ABA5-4649-800D-966F51015276}"/>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CF975436-79F9-4AE7-B3E8-AB2EEB4360BC}"/>
              </a:ext>
            </a:extLst>
          </p:cNvPr>
          <p:cNvSpPr>
            <a:spLocks noGrp="1"/>
          </p:cNvSpPr>
          <p:nvPr>
            <p:ph type="body" sz="quarter" idx="21"/>
          </p:nvPr>
        </p:nvSpPr>
        <p:spPr>
          <a:xfrm>
            <a:off x="1097279" y="1877487"/>
            <a:ext cx="6858000" cy="1562479"/>
          </a:xfrm>
        </p:spPr>
        <p:txBody>
          <a:bodyPr/>
          <a:lstStyle/>
          <a:p>
            <a:r>
              <a:rPr lang="en-US" dirty="0"/>
              <a:t>1: Baseline removal by subtracting the mean of the raw signal. </a:t>
            </a:r>
          </a:p>
          <a:p>
            <a:r>
              <a:rPr lang="en-US" dirty="0"/>
              <a:t>2: Perform 6-level wavelet decomposition and set all approximate coefficients to zero. Then, reconstruct the signal using the new coefficients. This step also removes baseline drifting.</a:t>
            </a:r>
          </a:p>
          <a:p>
            <a:r>
              <a:rPr lang="en-US" dirty="0"/>
              <a:t>3: Perform wavelet denoising with 4 to 5 levels of wavelet decomposition, with minimax method, Daubechies 4 wavelet (as it most resembles the shape of action potential), level dependent and hard thresholding. </a:t>
            </a:r>
          </a:p>
        </p:txBody>
      </p:sp>
    </p:spTree>
    <p:extLst>
      <p:ext uri="{BB962C8B-B14F-4D97-AF65-F5344CB8AC3E}">
        <p14:creationId xmlns:p14="http://schemas.microsoft.com/office/powerpoint/2010/main" val="2153631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30</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31028" y="1188720"/>
                <a:ext cx="3840480" cy="3448893"/>
              </a:xfrm>
            </p:spPr>
            <p:txBody>
              <a:bodyPr/>
              <a:lstStyle/>
              <a:p>
                <a:pPr marL="285750" indent="-285750">
                  <a:buFont typeface="Arial" panose="020B0604020202020204" pitchFamily="34" charset="0"/>
                  <a:buChar char="•"/>
                </a:pPr>
                <a:r>
                  <a:rPr lang="en-US" dirty="0"/>
                  <a:t>The figure on the right side shows a zoom-in plot of a frequency distribution as an example since detailed are omitted in the span of 90 seconds.</a:t>
                </a:r>
              </a:p>
              <a:p>
                <a:pPr marL="285750" indent="-285750">
                  <a:buFont typeface="Arial" panose="020B0604020202020204" pitchFamily="34" charset="0"/>
                  <a:buChar char="•"/>
                </a:pPr>
                <a:r>
                  <a:rPr lang="en-US" dirty="0"/>
                  <a:t>The firing rate over time is calculated by the convolution of a Gaussian window with a binary sequence indicating whether a firing event happens at a time stamp, scaled by the length of Gaussian window, i.e.</a:t>
                </a:r>
              </a:p>
              <a:p>
                <a:pPr algn="ctr"/>
                <a14:m>
                  <m:oMath xmlns:m="http://schemas.openxmlformats.org/officeDocument/2006/math">
                    <m:r>
                      <a:rPr lang="en-US" b="0" i="1" smtClean="0">
                        <a:latin typeface="Cambria Math" panose="02040503050406030204" pitchFamily="18" charset="0"/>
                      </a:rPr>
                      <m:t>𝐹𝑖𝑟𝑖𝑛𝑔</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r>
                      <a:rPr lang="en-US" b="0" i="1" smtClean="0">
                        <a:latin typeface="Cambria Math" panose="02040503050406030204" pitchFamily="18" charset="0"/>
                      </a:rPr>
                      <m:t>𝑆𝑒𝑞𝑢𝑒𝑛𝑐𝑒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𝑐𝑜𝑛𝑣</m:t>
                        </m:r>
                        <m:d>
                          <m:dPr>
                            <m:ctrlPr>
                              <a:rPr lang="en-US" b="0" i="1" smtClean="0">
                                <a:latin typeface="Cambria Math" panose="02040503050406030204" pitchFamily="18" charset="0"/>
                              </a:rPr>
                            </m:ctrlPr>
                          </m:dPr>
                          <m:e>
                            <m:r>
                              <a:rPr lang="en-US" b="0" i="1" smtClean="0">
                                <a:latin typeface="Cambria Math" panose="02040503050406030204" pitchFamily="18" charset="0"/>
                              </a:rPr>
                              <m:t>𝐺𝑎𝑢𝑠𝑠𝑖𝑎𝑛</m:t>
                            </m:r>
                            <m:r>
                              <a:rPr lang="en-US" b="0" i="1" smtClean="0">
                                <a:latin typeface="Cambria Math" panose="02040503050406030204" pitchFamily="18" charset="0"/>
                              </a:rPr>
                              <m:t> </m:t>
                            </m:r>
                            <m:r>
                              <a:rPr lang="en-US" b="0" i="1" smtClean="0">
                                <a:latin typeface="Cambria Math" panose="02040503050406030204" pitchFamily="18" charset="0"/>
                              </a:rPr>
                              <m:t>𝑤𝑖𝑛𝑑𝑜𝑤</m:t>
                            </m:r>
                            <m:r>
                              <a:rPr lang="en-US" b="0" i="1" smtClean="0">
                                <a:latin typeface="Cambria Math" panose="02040503050406030204" pitchFamily="18" charset="0"/>
                              </a:rPr>
                              <m:t>, </m:t>
                            </m:r>
                            <m:r>
                              <a:rPr lang="en-US" b="0" i="1" smtClean="0">
                                <a:latin typeface="Cambria Math" panose="02040503050406030204" pitchFamily="18" charset="0"/>
                              </a:rPr>
                              <m:t>𝑏𝑖𝑛𝑎𝑟𝑦</m:t>
                            </m:r>
                            <m:r>
                              <a:rPr lang="en-US" b="0" i="1" smtClean="0">
                                <a:latin typeface="Cambria Math" panose="02040503050406030204" pitchFamily="18" charset="0"/>
                              </a:rPr>
                              <m:t> </m:t>
                            </m:r>
                            <m:r>
                              <a:rPr lang="en-US" b="0" i="1" smtClean="0">
                                <a:latin typeface="Cambria Math" panose="02040503050406030204" pitchFamily="18" charset="0"/>
                              </a:rPr>
                              <m:t>𝑓𝑖𝑟𝑖𝑛𝑔</m:t>
                            </m:r>
                            <m:r>
                              <a:rPr lang="en-US" b="0" i="1" smtClean="0">
                                <a:latin typeface="Cambria Math" panose="02040503050406030204" pitchFamily="18" charset="0"/>
                              </a:rPr>
                              <m:t> </m:t>
                            </m:r>
                            <m:r>
                              <a:rPr lang="en-US" b="0" i="1" smtClean="0">
                                <a:latin typeface="Cambria Math" panose="02040503050406030204" pitchFamily="18" charset="0"/>
                              </a:rPr>
                              <m:t>𝑠𝑒𝑞𝑢𝑒𝑛𝑐𝑒</m:t>
                            </m:r>
                          </m:e>
                        </m:d>
                      </m:num>
                      <m:den>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𝐺𝑎𝑢𝑠𝑠𝑖𝑎𝑛</m:t>
                        </m:r>
                        <m:r>
                          <a:rPr lang="en-US" b="0" i="1" smtClean="0">
                            <a:latin typeface="Cambria Math" panose="02040503050406030204" pitchFamily="18" charset="0"/>
                          </a:rPr>
                          <m:t> </m:t>
                        </m:r>
                        <m:r>
                          <a:rPr lang="en-US" b="0" i="1" smtClean="0">
                            <a:latin typeface="Cambria Math" panose="02040503050406030204" pitchFamily="18" charset="0"/>
                          </a:rPr>
                          <m:t>𝑤𝑖𝑛𝑑𝑜𝑤</m:t>
                        </m:r>
                      </m:den>
                    </m:f>
                  </m:oMath>
                </a14:m>
                <a:r>
                  <a:rPr lang="en-US" dirty="0"/>
                  <a:t> </a:t>
                </a:r>
              </a:p>
              <a:p>
                <a:pPr marL="285750" indent="-285750">
                  <a:buFont typeface="Arial" panose="020B0604020202020204" pitchFamily="34" charset="0"/>
                  <a:buChar char="•"/>
                </a:pPr>
                <a:r>
                  <a:rPr lang="en-US" dirty="0"/>
                  <a:t>The next 3 pages show the firing rate of all 5 resolved spikes over time</a:t>
                </a:r>
              </a:p>
            </p:txBody>
          </p:sp>
        </mc:Choice>
        <mc:Fallback>
          <p:sp>
            <p:nvSpPr>
              <p:cNvPr id="4" name="Text Placeholder 3">
                <a:extLst>
                  <a:ext uri="{FF2B5EF4-FFF2-40B4-BE49-F238E27FC236}">
                    <a16:creationId xmlns:a16="http://schemas.microsoft.com/office/drawing/2014/main" id="{9B729EF9-221B-42B1-89DD-C61E5BF982FA}"/>
                  </a:ext>
                </a:extLst>
              </p:cNvPr>
              <p:cNvSpPr>
                <a:spLocks noGrp="1" noRot="1" noChangeAspect="1" noMove="1" noResize="1" noEditPoints="1" noAdjustHandles="1" noChangeArrowheads="1" noChangeShapeType="1" noTextEdit="1"/>
              </p:cNvSpPr>
              <p:nvPr>
                <p:ph type="body" sz="quarter" idx="20"/>
              </p:nvPr>
            </p:nvSpPr>
            <p:spPr>
              <a:xfrm>
                <a:off x="531028" y="1188720"/>
                <a:ext cx="3840480" cy="3448893"/>
              </a:xfrm>
              <a:blipFill>
                <a:blip r:embed="rId2"/>
                <a:stretch>
                  <a:fillRect l="-2540" t="-1590" b="-2297"/>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Analysis</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1" name="Picture Placeholder 10" descr="Chart, histogram&#10;&#10;Description automatically generated">
            <a:extLst>
              <a:ext uri="{FF2B5EF4-FFF2-40B4-BE49-F238E27FC236}">
                <a16:creationId xmlns:a16="http://schemas.microsoft.com/office/drawing/2014/main" id="{EC8FA58B-66EB-49A9-BF8D-FB364392D788}"/>
              </a:ext>
            </a:extLst>
          </p:cNvPr>
          <p:cNvPicPr>
            <a:picLocks noGrp="1" noChangeAspect="1"/>
          </p:cNvPicPr>
          <p:nvPr>
            <p:ph type="pic" sz="quarter" idx="22"/>
          </p:nvPr>
        </p:nvPicPr>
        <p:blipFill>
          <a:blip r:embed="rId3"/>
          <a:srcRect l="5192" r="5192"/>
          <a:stretch>
            <a:fillRect/>
          </a:stretch>
        </p:blipFill>
        <p:spPr/>
      </p:pic>
    </p:spTree>
    <p:extLst>
      <p:ext uri="{BB962C8B-B14F-4D97-AF65-F5344CB8AC3E}">
        <p14:creationId xmlns:p14="http://schemas.microsoft.com/office/powerpoint/2010/main" val="111035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31</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p:txBody>
          <a:bodyPr/>
          <a:lstStyle/>
          <a:p>
            <a:pPr algn="ctr"/>
            <a:r>
              <a:rPr lang="en-US" dirty="0"/>
              <a:t>1</a:t>
            </a:r>
            <a:r>
              <a:rPr lang="en-US" baseline="30000" dirty="0"/>
              <a:t>st</a:t>
            </a:r>
            <a:r>
              <a:rPr lang="en-US" dirty="0"/>
              <a:t> Neuron</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2</a:t>
            </a:r>
            <a:r>
              <a:rPr lang="en-US" baseline="30000" dirty="0"/>
              <a:t>nd</a:t>
            </a:r>
            <a:r>
              <a:rPr lang="en-US" dirty="0"/>
              <a:t> Neuron</a:t>
            </a:r>
          </a:p>
        </p:txBody>
      </p:sp>
      <p:pic>
        <p:nvPicPr>
          <p:cNvPr id="11" name="Picture Placeholder 10" descr="Chart, histogram&#10;&#10;Description automatically generated">
            <a:extLst>
              <a:ext uri="{FF2B5EF4-FFF2-40B4-BE49-F238E27FC236}">
                <a16:creationId xmlns:a16="http://schemas.microsoft.com/office/drawing/2014/main" id="{39C0E3C7-A415-43C8-8B01-6CF04972DA47}"/>
              </a:ext>
            </a:extLst>
          </p:cNvPr>
          <p:cNvPicPr>
            <a:picLocks noGrp="1" noChangeAspect="1"/>
          </p:cNvPicPr>
          <p:nvPr>
            <p:ph type="pic" sz="quarter" idx="23"/>
          </p:nvPr>
        </p:nvPicPr>
        <p:blipFill>
          <a:blip r:embed="rId2"/>
          <a:srcRect l="3406" r="3406"/>
          <a:stretch>
            <a:fillRect/>
          </a:stretch>
        </p:blipFill>
        <p:spPr/>
      </p:pic>
      <p:pic>
        <p:nvPicPr>
          <p:cNvPr id="19" name="Picture Placeholder 18" descr="Chart&#10;&#10;Description automatically generated">
            <a:extLst>
              <a:ext uri="{FF2B5EF4-FFF2-40B4-BE49-F238E27FC236}">
                <a16:creationId xmlns:a16="http://schemas.microsoft.com/office/drawing/2014/main" id="{0A5502F4-461B-49D1-8AF5-7E55DEE7B1F7}"/>
              </a:ext>
            </a:extLst>
          </p:cNvPr>
          <p:cNvPicPr>
            <a:picLocks noGrp="1" noChangeAspect="1"/>
          </p:cNvPicPr>
          <p:nvPr>
            <p:ph type="pic" sz="quarter" idx="26"/>
          </p:nvPr>
        </p:nvPicPr>
        <p:blipFill>
          <a:blip r:embed="rId3"/>
          <a:srcRect l="3426" r="3426"/>
          <a:stretch>
            <a:fillRect/>
          </a:stretch>
        </p:blipFill>
        <p:spPr/>
      </p:pic>
    </p:spTree>
    <p:extLst>
      <p:ext uri="{BB962C8B-B14F-4D97-AF65-F5344CB8AC3E}">
        <p14:creationId xmlns:p14="http://schemas.microsoft.com/office/powerpoint/2010/main" val="123249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32</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p:txBody>
          <a:bodyPr/>
          <a:lstStyle/>
          <a:p>
            <a:pPr algn="ctr"/>
            <a:r>
              <a:rPr lang="en-US" dirty="0"/>
              <a:t>3</a:t>
            </a:r>
            <a:r>
              <a:rPr lang="en-US" baseline="30000" dirty="0"/>
              <a:t>rd</a:t>
            </a:r>
            <a:r>
              <a:rPr lang="en-US" dirty="0"/>
              <a:t> Neuron</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4</a:t>
            </a:r>
            <a:r>
              <a:rPr lang="en-US" baseline="30000" dirty="0"/>
              <a:t>th</a:t>
            </a:r>
            <a:r>
              <a:rPr lang="en-US" dirty="0"/>
              <a:t> Neuron</a:t>
            </a:r>
          </a:p>
        </p:txBody>
      </p:sp>
      <p:pic>
        <p:nvPicPr>
          <p:cNvPr id="12" name="Picture Placeholder 11" descr="Chart, bar chart&#10;&#10;Description automatically generated">
            <a:extLst>
              <a:ext uri="{FF2B5EF4-FFF2-40B4-BE49-F238E27FC236}">
                <a16:creationId xmlns:a16="http://schemas.microsoft.com/office/drawing/2014/main" id="{3CE54ABA-0B79-4BC5-97AF-5970A8B5E641}"/>
              </a:ext>
            </a:extLst>
          </p:cNvPr>
          <p:cNvPicPr>
            <a:picLocks noGrp="1" noChangeAspect="1"/>
          </p:cNvPicPr>
          <p:nvPr>
            <p:ph type="pic" sz="quarter" idx="23"/>
          </p:nvPr>
        </p:nvPicPr>
        <p:blipFill>
          <a:blip r:embed="rId2"/>
          <a:srcRect l="3406" r="3406"/>
          <a:stretch>
            <a:fillRect/>
          </a:stretch>
        </p:blipFill>
        <p:spPr/>
      </p:pic>
      <p:pic>
        <p:nvPicPr>
          <p:cNvPr id="15" name="Picture Placeholder 14" descr="Chart, histogram&#10;&#10;Description automatically generated">
            <a:extLst>
              <a:ext uri="{FF2B5EF4-FFF2-40B4-BE49-F238E27FC236}">
                <a16:creationId xmlns:a16="http://schemas.microsoft.com/office/drawing/2014/main" id="{94B8EDD9-A4F3-4D79-A511-DAFF4FEC3285}"/>
              </a:ext>
            </a:extLst>
          </p:cNvPr>
          <p:cNvPicPr>
            <a:picLocks noGrp="1" noChangeAspect="1"/>
          </p:cNvPicPr>
          <p:nvPr>
            <p:ph type="pic" sz="quarter" idx="26"/>
          </p:nvPr>
        </p:nvPicPr>
        <p:blipFill>
          <a:blip r:embed="rId3"/>
          <a:srcRect l="3426" r="3426"/>
          <a:stretch>
            <a:fillRect/>
          </a:stretch>
        </p:blipFill>
        <p:spPr/>
      </p:pic>
    </p:spTree>
    <p:extLst>
      <p:ext uri="{BB962C8B-B14F-4D97-AF65-F5344CB8AC3E}">
        <p14:creationId xmlns:p14="http://schemas.microsoft.com/office/powerpoint/2010/main" val="115744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33</a:t>
            </a:fld>
            <a:endParaRPr lang="en-US" dirty="0"/>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2788919" y="4080510"/>
            <a:ext cx="3749039" cy="129138"/>
          </a:xfrm>
        </p:spPr>
        <p:txBody>
          <a:bodyPr/>
          <a:lstStyle/>
          <a:p>
            <a:pPr algn="ctr"/>
            <a:r>
              <a:rPr lang="en-US" dirty="0"/>
              <a:t>5</a:t>
            </a:r>
            <a:r>
              <a:rPr lang="en-US" baseline="30000" dirty="0"/>
              <a:t>th</a:t>
            </a:r>
            <a:r>
              <a:rPr lang="en-US" dirty="0"/>
              <a:t> Neuron</a:t>
            </a:r>
          </a:p>
        </p:txBody>
      </p:sp>
      <p:pic>
        <p:nvPicPr>
          <p:cNvPr id="8" name="Picture Placeholder 7" descr="Chart&#10;&#10;Description automatically generated">
            <a:extLst>
              <a:ext uri="{FF2B5EF4-FFF2-40B4-BE49-F238E27FC236}">
                <a16:creationId xmlns:a16="http://schemas.microsoft.com/office/drawing/2014/main" id="{9CF62A0B-9910-447E-8DAB-DA2CC1D3ABF5}"/>
              </a:ext>
            </a:extLst>
          </p:cNvPr>
          <p:cNvPicPr>
            <a:picLocks noGrp="1" noChangeAspect="1"/>
          </p:cNvPicPr>
          <p:nvPr>
            <p:ph type="pic" sz="quarter" idx="26"/>
          </p:nvPr>
        </p:nvPicPr>
        <p:blipFill>
          <a:blip r:embed="rId2"/>
          <a:srcRect l="3426" r="3426"/>
          <a:stretch>
            <a:fillRect/>
          </a:stretch>
        </p:blipFill>
        <p:spPr>
          <a:xfrm>
            <a:off x="2697480" y="1038977"/>
            <a:ext cx="3749039" cy="3017520"/>
          </a:xfrm>
        </p:spPr>
      </p:pic>
    </p:spTree>
    <p:extLst>
      <p:ext uri="{BB962C8B-B14F-4D97-AF65-F5344CB8AC3E}">
        <p14:creationId xmlns:p14="http://schemas.microsoft.com/office/powerpoint/2010/main" val="221287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34</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31028" y="1188720"/>
            <a:ext cx="3840480" cy="3436838"/>
          </a:xfrm>
        </p:spPr>
        <p:txBody>
          <a:bodyPr/>
          <a:lstStyle/>
          <a:p>
            <a:pPr marL="285750" indent="-285750">
              <a:buFont typeface="Arial" panose="020B0604020202020204" pitchFamily="34" charset="0"/>
              <a:buChar char="•"/>
            </a:pPr>
            <a:r>
              <a:rPr lang="en-US" dirty="0"/>
              <a:t>The figure on the right side shows the histogram of the distribution of inter-spike interval of the first neuron which contains the largest amounts of spikes.</a:t>
            </a:r>
          </a:p>
          <a:p>
            <a:pPr marL="285750" indent="-285750">
              <a:buFont typeface="Arial" panose="020B0604020202020204" pitchFamily="34" charset="0"/>
              <a:buChar char="•"/>
            </a:pPr>
            <a:r>
              <a:rPr lang="en-US" dirty="0"/>
              <a:t>The distribution resembles a Poisson distribution, which means neuron firing can be described as a simple Poisson process.</a:t>
            </a:r>
          </a:p>
          <a:p>
            <a:pPr marL="285750" indent="-285750">
              <a:buFont typeface="Arial" panose="020B0604020202020204" pitchFamily="34" charset="0"/>
              <a:buChar char="•"/>
            </a:pPr>
            <a:r>
              <a:rPr lang="en-US" dirty="0"/>
              <a:t>The following 4 figures show the inter-spike interval distribution of the remaining 4 neurons. The Poisson distribution firing pattern of these 4 neuron are not as clear, potentially due to the insufficient amounts of APs or the incorrect classification of APs.</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Analysis</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5" name="Picture Placeholder 14" descr="Chart, histogram&#10;&#10;Description automatically generated">
            <a:extLst>
              <a:ext uri="{FF2B5EF4-FFF2-40B4-BE49-F238E27FC236}">
                <a16:creationId xmlns:a16="http://schemas.microsoft.com/office/drawing/2014/main" id="{3D2CDF47-5D63-4120-B33B-142F71870C12}"/>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2592781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35</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p:txBody>
          <a:bodyPr/>
          <a:lstStyle/>
          <a:p>
            <a:pPr algn="ctr"/>
            <a:r>
              <a:rPr lang="en-US" dirty="0"/>
              <a:t>2</a:t>
            </a:r>
            <a:r>
              <a:rPr lang="en-US" baseline="30000" dirty="0"/>
              <a:t>nd</a:t>
            </a:r>
            <a:r>
              <a:rPr lang="en-US" dirty="0"/>
              <a:t> Neuron</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3</a:t>
            </a:r>
            <a:r>
              <a:rPr lang="en-US" baseline="30000" dirty="0"/>
              <a:t>rd</a:t>
            </a:r>
            <a:r>
              <a:rPr lang="en-US" dirty="0"/>
              <a:t> Neuron</a:t>
            </a:r>
          </a:p>
        </p:txBody>
      </p:sp>
      <p:pic>
        <p:nvPicPr>
          <p:cNvPr id="12" name="Picture Placeholder 11" descr="Chart, histogram&#10;&#10;Description automatically generated">
            <a:extLst>
              <a:ext uri="{FF2B5EF4-FFF2-40B4-BE49-F238E27FC236}">
                <a16:creationId xmlns:a16="http://schemas.microsoft.com/office/drawing/2014/main" id="{3E63F2C5-2638-4D2B-A111-EE1AB5C56DA8}"/>
              </a:ext>
            </a:extLst>
          </p:cNvPr>
          <p:cNvPicPr>
            <a:picLocks noGrp="1" noChangeAspect="1"/>
          </p:cNvPicPr>
          <p:nvPr>
            <p:ph type="pic" sz="quarter" idx="23"/>
          </p:nvPr>
        </p:nvPicPr>
        <p:blipFill>
          <a:blip r:embed="rId2"/>
          <a:srcRect l="3406" r="3406"/>
          <a:stretch>
            <a:fillRect/>
          </a:stretch>
        </p:blipFill>
        <p:spPr/>
      </p:pic>
      <p:pic>
        <p:nvPicPr>
          <p:cNvPr id="14" name="Picture Placeholder 13" descr="Chart, histogram&#10;&#10;Description automatically generated">
            <a:extLst>
              <a:ext uri="{FF2B5EF4-FFF2-40B4-BE49-F238E27FC236}">
                <a16:creationId xmlns:a16="http://schemas.microsoft.com/office/drawing/2014/main" id="{F76A542F-315F-475A-88C4-879859C6A653}"/>
              </a:ext>
            </a:extLst>
          </p:cNvPr>
          <p:cNvPicPr>
            <a:picLocks noGrp="1" noChangeAspect="1"/>
          </p:cNvPicPr>
          <p:nvPr>
            <p:ph type="pic" sz="quarter" idx="26"/>
          </p:nvPr>
        </p:nvPicPr>
        <p:blipFill>
          <a:blip r:embed="rId3"/>
          <a:srcRect l="3426" r="3426"/>
          <a:stretch>
            <a:fillRect/>
          </a:stretch>
        </p:blipFill>
        <p:spPr/>
      </p:pic>
    </p:spTree>
    <p:extLst>
      <p:ext uri="{BB962C8B-B14F-4D97-AF65-F5344CB8AC3E}">
        <p14:creationId xmlns:p14="http://schemas.microsoft.com/office/powerpoint/2010/main" val="911133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277FD-BFA3-4EB2-A57F-84DB4047C9C8}"/>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CF41C78-6886-4434-9BA3-46FC47C3CB32}"/>
              </a:ext>
            </a:extLst>
          </p:cNvPr>
          <p:cNvSpPr>
            <a:spLocks noGrp="1"/>
          </p:cNvSpPr>
          <p:nvPr>
            <p:ph type="sldNum" sz="quarter" idx="19"/>
          </p:nvPr>
        </p:nvSpPr>
        <p:spPr/>
        <p:txBody>
          <a:bodyPr/>
          <a:lstStyle/>
          <a:p>
            <a:fld id="{B6238B5B-F19C-E947-A0BC-87BD7983F871}" type="slidenum">
              <a:rPr lang="en-US" smtClean="0"/>
              <a:pPr/>
              <a:t>36</a:t>
            </a:fld>
            <a:endParaRPr lang="en-US" dirty="0"/>
          </a:p>
        </p:txBody>
      </p:sp>
      <p:sp>
        <p:nvSpPr>
          <p:cNvPr id="4" name="Text Placeholder 3">
            <a:extLst>
              <a:ext uri="{FF2B5EF4-FFF2-40B4-BE49-F238E27FC236}">
                <a16:creationId xmlns:a16="http://schemas.microsoft.com/office/drawing/2014/main" id="{882BA67B-31F9-4509-93D7-C9883581EE8E}"/>
              </a:ext>
            </a:extLst>
          </p:cNvPr>
          <p:cNvSpPr>
            <a:spLocks noGrp="1"/>
          </p:cNvSpPr>
          <p:nvPr>
            <p:ph type="body" sz="quarter" idx="24"/>
          </p:nvPr>
        </p:nvSpPr>
        <p:spPr/>
        <p:txBody>
          <a:bodyPr/>
          <a:lstStyle/>
          <a:p>
            <a:pPr algn="ctr"/>
            <a:r>
              <a:rPr lang="en-US" dirty="0"/>
              <a:t>4th Neuron</a:t>
            </a:r>
          </a:p>
        </p:txBody>
      </p:sp>
      <p:sp>
        <p:nvSpPr>
          <p:cNvPr id="6" name="Text Placeholder 5">
            <a:extLst>
              <a:ext uri="{FF2B5EF4-FFF2-40B4-BE49-F238E27FC236}">
                <a16:creationId xmlns:a16="http://schemas.microsoft.com/office/drawing/2014/main" id="{DE8A586D-D272-4612-89D6-B13CF6F3C6DF}"/>
              </a:ext>
            </a:extLst>
          </p:cNvPr>
          <p:cNvSpPr>
            <a:spLocks noGrp="1"/>
          </p:cNvSpPr>
          <p:nvPr>
            <p:ph type="body" sz="quarter" idx="25"/>
          </p:nvPr>
        </p:nvSpPr>
        <p:spPr>
          <a:xfrm>
            <a:off x="4663439" y="4114800"/>
            <a:ext cx="3749039" cy="129138"/>
          </a:xfrm>
        </p:spPr>
        <p:txBody>
          <a:bodyPr/>
          <a:lstStyle/>
          <a:p>
            <a:pPr algn="ctr"/>
            <a:r>
              <a:rPr lang="en-US" dirty="0"/>
              <a:t>5</a:t>
            </a:r>
            <a:r>
              <a:rPr lang="en-US" baseline="30000" dirty="0"/>
              <a:t>th</a:t>
            </a:r>
            <a:r>
              <a:rPr lang="en-US" dirty="0"/>
              <a:t> Neuron</a:t>
            </a:r>
          </a:p>
        </p:txBody>
      </p:sp>
      <p:pic>
        <p:nvPicPr>
          <p:cNvPr id="19" name="Picture Placeholder 18" descr="Chart, histogram&#10;&#10;Description automatically generated">
            <a:extLst>
              <a:ext uri="{FF2B5EF4-FFF2-40B4-BE49-F238E27FC236}">
                <a16:creationId xmlns:a16="http://schemas.microsoft.com/office/drawing/2014/main" id="{66431813-3C3B-4EB7-8606-59CEB773EF52}"/>
              </a:ext>
            </a:extLst>
          </p:cNvPr>
          <p:cNvPicPr>
            <a:picLocks noGrp="1" noChangeAspect="1"/>
          </p:cNvPicPr>
          <p:nvPr>
            <p:ph type="pic" sz="quarter" idx="26"/>
          </p:nvPr>
        </p:nvPicPr>
        <p:blipFill>
          <a:blip r:embed="rId2"/>
          <a:srcRect l="3426" r="3426"/>
          <a:stretch>
            <a:fillRect/>
          </a:stretch>
        </p:blipFill>
        <p:spPr/>
      </p:pic>
      <p:pic>
        <p:nvPicPr>
          <p:cNvPr id="17" name="Picture Placeholder 16" descr="Chart, bar chart, histogram&#10;&#10;Description automatically generated">
            <a:extLst>
              <a:ext uri="{FF2B5EF4-FFF2-40B4-BE49-F238E27FC236}">
                <a16:creationId xmlns:a16="http://schemas.microsoft.com/office/drawing/2014/main" id="{9355B5E0-6B76-4F43-A798-BB5C7D0158EB}"/>
              </a:ext>
            </a:extLst>
          </p:cNvPr>
          <p:cNvPicPr>
            <a:picLocks noGrp="1" noChangeAspect="1"/>
          </p:cNvPicPr>
          <p:nvPr>
            <p:ph type="pic" sz="quarter" idx="23"/>
          </p:nvPr>
        </p:nvPicPr>
        <p:blipFill>
          <a:blip r:embed="rId3"/>
          <a:srcRect l="3406" r="3406"/>
          <a:stretch>
            <a:fillRect/>
          </a:stretch>
        </p:blipFill>
        <p:spPr/>
      </p:pic>
    </p:spTree>
    <p:extLst>
      <p:ext uri="{BB962C8B-B14F-4D97-AF65-F5344CB8AC3E}">
        <p14:creationId xmlns:p14="http://schemas.microsoft.com/office/powerpoint/2010/main" val="125493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37</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31028" y="1188720"/>
            <a:ext cx="3840480" cy="3118803"/>
          </a:xfrm>
        </p:spPr>
        <p:txBody>
          <a:bodyPr/>
          <a:lstStyle/>
          <a:p>
            <a:pPr marL="285750" indent="-285750">
              <a:buFont typeface="Arial" panose="020B0604020202020204" pitchFamily="34" charset="0"/>
              <a:buChar char="•"/>
            </a:pPr>
            <a:r>
              <a:rPr lang="en-US" dirty="0"/>
              <a:t>The phase locking analysis is only performed on 1 dataset which is the first channel of “EMG_example_2_fs_2k.csv”.</a:t>
            </a:r>
          </a:p>
          <a:p>
            <a:pPr marL="285750" indent="-285750">
              <a:buFont typeface="Arial" panose="020B0604020202020204" pitchFamily="34" charset="0"/>
              <a:buChar char="•"/>
            </a:pPr>
            <a:r>
              <a:rPr lang="en-US" dirty="0"/>
              <a:t>The figure on the right side shows the raw and filtered signal of the first channel of “EMG_example_2_fs_2k.csv”. As the signal appears to be periodic, the signal is truncated into 22 equal-length segments. FFT are performed on those segments, which are average to whether there is a firing pattern for the spikes.</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Analysis</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0" name="Picture Placeholder 9" descr="A pencil and paper&#10;&#10;Description automatically generated">
            <a:extLst>
              <a:ext uri="{FF2B5EF4-FFF2-40B4-BE49-F238E27FC236}">
                <a16:creationId xmlns:a16="http://schemas.microsoft.com/office/drawing/2014/main" id="{37E61127-FE3A-4ED8-A4C2-5C3EF2E459EF}"/>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2599726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2EB0-B362-4F86-9C02-9970AD7978AA}"/>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D9132258-4DFC-4563-8863-ED1EFAECFF34}"/>
              </a:ext>
            </a:extLst>
          </p:cNvPr>
          <p:cNvSpPr>
            <a:spLocks noGrp="1"/>
          </p:cNvSpPr>
          <p:nvPr>
            <p:ph type="sldNum" sz="quarter" idx="19"/>
          </p:nvPr>
        </p:nvSpPr>
        <p:spPr/>
        <p:txBody>
          <a:bodyPr/>
          <a:lstStyle/>
          <a:p>
            <a:fld id="{B6238B5B-F19C-E947-A0BC-87BD7983F871}" type="slidenum">
              <a:rPr lang="en-US" smtClean="0"/>
              <a:pPr/>
              <a:t>38</a:t>
            </a:fld>
            <a:endParaRPr lang="en-US" dirty="0"/>
          </a:p>
        </p:txBody>
      </p:sp>
      <p:sp>
        <p:nvSpPr>
          <p:cNvPr id="4" name="Text Placeholder 3">
            <a:extLst>
              <a:ext uri="{FF2B5EF4-FFF2-40B4-BE49-F238E27FC236}">
                <a16:creationId xmlns:a16="http://schemas.microsoft.com/office/drawing/2014/main" id="{9B729EF9-221B-42B1-89DD-C61E5BF982FA}"/>
              </a:ext>
            </a:extLst>
          </p:cNvPr>
          <p:cNvSpPr>
            <a:spLocks noGrp="1"/>
          </p:cNvSpPr>
          <p:nvPr>
            <p:ph type="body" sz="quarter" idx="20"/>
          </p:nvPr>
        </p:nvSpPr>
        <p:spPr>
          <a:xfrm>
            <a:off x="531028" y="1188720"/>
            <a:ext cx="3840480" cy="1508105"/>
          </a:xfrm>
        </p:spPr>
        <p:txBody>
          <a:bodyPr/>
          <a:lstStyle/>
          <a:p>
            <a:pPr marL="285750" indent="-285750">
              <a:buFont typeface="Arial" panose="020B0604020202020204" pitchFamily="34" charset="0"/>
              <a:buChar char="•"/>
            </a:pPr>
            <a:r>
              <a:rPr lang="en-US" dirty="0"/>
              <a:t>The figure on the right shows zoom-in graph of the average FFT plot. Although the peaks of the average FFT seem to be aligned with some patterns (potentially 50Hz or 70 Hz), the pattern is not significant enough to draw a conclusion.</a:t>
            </a:r>
          </a:p>
        </p:txBody>
      </p:sp>
      <p:sp>
        <p:nvSpPr>
          <p:cNvPr id="5" name="Text Placeholder 4">
            <a:extLst>
              <a:ext uri="{FF2B5EF4-FFF2-40B4-BE49-F238E27FC236}">
                <a16:creationId xmlns:a16="http://schemas.microsoft.com/office/drawing/2014/main" id="{22A0CFC4-AE4B-4460-980C-B4D553CD02E9}"/>
              </a:ext>
            </a:extLst>
          </p:cNvPr>
          <p:cNvSpPr>
            <a:spLocks noGrp="1"/>
          </p:cNvSpPr>
          <p:nvPr>
            <p:ph type="body" sz="quarter" idx="21"/>
          </p:nvPr>
        </p:nvSpPr>
        <p:spPr>
          <a:xfrm>
            <a:off x="640080" y="936474"/>
            <a:ext cx="3840479" cy="219456"/>
          </a:xfrm>
        </p:spPr>
        <p:txBody>
          <a:bodyPr/>
          <a:lstStyle/>
          <a:p>
            <a:r>
              <a:rPr lang="en-US" dirty="0"/>
              <a:t>Analysis</a:t>
            </a:r>
          </a:p>
        </p:txBody>
      </p:sp>
      <p:sp>
        <p:nvSpPr>
          <p:cNvPr id="7" name="Title 6">
            <a:extLst>
              <a:ext uri="{FF2B5EF4-FFF2-40B4-BE49-F238E27FC236}">
                <a16:creationId xmlns:a16="http://schemas.microsoft.com/office/drawing/2014/main" id="{F7BCD488-12AD-4C8A-821E-8E1394CD95A4}"/>
              </a:ext>
            </a:extLst>
          </p:cNvPr>
          <p:cNvSpPr>
            <a:spLocks noGrp="1"/>
          </p:cNvSpPr>
          <p:nvPr>
            <p:ph type="title"/>
          </p:nvPr>
        </p:nvSpPr>
        <p:spPr/>
        <p:txBody>
          <a:bodyPr/>
          <a:lstStyle/>
          <a:p>
            <a:r>
              <a:rPr lang="en-US" dirty="0"/>
              <a:t>Result and Discussion</a:t>
            </a:r>
          </a:p>
        </p:txBody>
      </p:sp>
      <p:pic>
        <p:nvPicPr>
          <p:cNvPr id="15" name="Picture Placeholder 14" descr="Chart&#10;&#10;Description automatically generated">
            <a:extLst>
              <a:ext uri="{FF2B5EF4-FFF2-40B4-BE49-F238E27FC236}">
                <a16:creationId xmlns:a16="http://schemas.microsoft.com/office/drawing/2014/main" id="{530B7C2F-7076-4343-98D5-24EA5F91F14F}"/>
              </a:ext>
            </a:extLst>
          </p:cNvPr>
          <p:cNvPicPr>
            <a:picLocks noGrp="1" noChangeAspect="1"/>
          </p:cNvPicPr>
          <p:nvPr>
            <p:ph type="pic" sz="quarter" idx="22"/>
          </p:nvPr>
        </p:nvPicPr>
        <p:blipFill>
          <a:blip r:embed="rId2"/>
          <a:srcRect l="5192" r="5192"/>
          <a:stretch>
            <a:fillRect/>
          </a:stretch>
        </p:blipFill>
        <p:spPr/>
      </p:pic>
    </p:spTree>
    <p:extLst>
      <p:ext uri="{BB962C8B-B14F-4D97-AF65-F5344CB8AC3E}">
        <p14:creationId xmlns:p14="http://schemas.microsoft.com/office/powerpoint/2010/main" val="908192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E52DB-965D-4F6E-AC9B-CD172176833C}"/>
              </a:ext>
            </a:extLst>
          </p:cNvPr>
          <p:cNvSpPr>
            <a:spLocks noGrp="1"/>
          </p:cNvSpPr>
          <p:nvPr>
            <p:ph type="body" sz="quarter" idx="13"/>
          </p:nvPr>
        </p:nvSpPr>
        <p:spPr>
          <a:xfrm>
            <a:off x="1097280" y="1554480"/>
            <a:ext cx="6858000" cy="2882840"/>
          </a:xfrm>
        </p:spPr>
        <p:txBody>
          <a:bodyPr/>
          <a:lstStyle/>
          <a:p>
            <a:r>
              <a:rPr lang="en-US" dirty="0"/>
              <a:t>As the algorithm is developed to be adaptive to different EMG recording, the following pages are some figures and results from analyzing other 2 datasets, 1 channels from each.</a:t>
            </a:r>
          </a:p>
          <a:p>
            <a:pPr marL="285750" indent="-285750">
              <a:buFont typeface="Arial" panose="020B0604020202020204" pitchFamily="34" charset="0"/>
              <a:buChar char="•"/>
            </a:pPr>
            <a:r>
              <a:rPr lang="en-US" dirty="0"/>
              <a:t>The steps are the same. Therefore, most of the following pages will be showing the figures.</a:t>
            </a:r>
          </a:p>
          <a:p>
            <a:pPr marL="285750" indent="-285750">
              <a:buFont typeface="Arial" panose="020B0604020202020204" pitchFamily="34" charset="0"/>
              <a:buChar char="•"/>
            </a:pPr>
            <a:r>
              <a:rPr lang="en-US" dirty="0"/>
              <a:t>Analytical Statement will be added when a worth-mentioning comparison can be made.</a:t>
            </a:r>
          </a:p>
          <a:p>
            <a:pPr marL="285750" indent="-285750">
              <a:buFont typeface="Arial" panose="020B0604020202020204" pitchFamily="34" charset="0"/>
              <a:buChar char="•"/>
            </a:pPr>
            <a:r>
              <a:rPr lang="en-US" dirty="0"/>
              <a:t>The first part will be the first channel from “EMG_example_2_fs_2k.csv”.</a:t>
            </a:r>
          </a:p>
          <a:p>
            <a:pPr marL="285750" indent="-285750">
              <a:buFont typeface="Arial" panose="020B0604020202020204" pitchFamily="34" charset="0"/>
              <a:buChar char="•"/>
            </a:pPr>
            <a:r>
              <a:rPr lang="en-US" dirty="0"/>
              <a:t>The second part will be the first channel from “EMG_example_20s_2000Hz-2020.csv”.</a:t>
            </a:r>
          </a:p>
          <a:p>
            <a:endParaRPr lang="en-US" dirty="0"/>
          </a:p>
        </p:txBody>
      </p:sp>
      <p:sp>
        <p:nvSpPr>
          <p:cNvPr id="3" name="Text Placeholder 2">
            <a:extLst>
              <a:ext uri="{FF2B5EF4-FFF2-40B4-BE49-F238E27FC236}">
                <a16:creationId xmlns:a16="http://schemas.microsoft.com/office/drawing/2014/main" id="{2338611B-811E-4952-AC23-D60B536E0420}"/>
              </a:ext>
            </a:extLst>
          </p:cNvPr>
          <p:cNvSpPr>
            <a:spLocks noGrp="1"/>
          </p:cNvSpPr>
          <p:nvPr>
            <p:ph type="body" sz="quarter" idx="15"/>
          </p:nvPr>
        </p:nvSpPr>
        <p:spPr/>
        <p:txBody>
          <a:bodyPr/>
          <a:lstStyle/>
          <a:p>
            <a:r>
              <a:rPr lang="en-US" dirty="0"/>
              <a:t>Results and figures from other datasets</a:t>
            </a:r>
          </a:p>
        </p:txBody>
      </p:sp>
      <p:sp>
        <p:nvSpPr>
          <p:cNvPr id="4" name="Date Placeholder 3">
            <a:extLst>
              <a:ext uri="{FF2B5EF4-FFF2-40B4-BE49-F238E27FC236}">
                <a16:creationId xmlns:a16="http://schemas.microsoft.com/office/drawing/2014/main" id="{F30B9421-4724-4800-9B6C-77A36B7D4050}"/>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610715A4-28B1-4F24-A58E-5614B913C0FD}"/>
              </a:ext>
            </a:extLst>
          </p:cNvPr>
          <p:cNvSpPr>
            <a:spLocks noGrp="1"/>
          </p:cNvSpPr>
          <p:nvPr>
            <p:ph type="sldNum" sz="quarter" idx="19"/>
          </p:nvPr>
        </p:nvSpPr>
        <p:spPr/>
        <p:txBody>
          <a:bodyPr/>
          <a:lstStyle/>
          <a:p>
            <a:fld id="{B6238B5B-F19C-E947-A0BC-87BD7983F871}" type="slidenum">
              <a:rPr lang="en-US" smtClean="0"/>
              <a:pPr/>
              <a:t>39</a:t>
            </a:fld>
            <a:endParaRPr lang="en-US" dirty="0"/>
          </a:p>
        </p:txBody>
      </p:sp>
      <p:sp>
        <p:nvSpPr>
          <p:cNvPr id="6" name="Title 5">
            <a:extLst>
              <a:ext uri="{FF2B5EF4-FFF2-40B4-BE49-F238E27FC236}">
                <a16:creationId xmlns:a16="http://schemas.microsoft.com/office/drawing/2014/main" id="{1E87E51B-8FFB-47A5-A1F1-C682413EC04D}"/>
              </a:ext>
            </a:extLst>
          </p:cNvPr>
          <p:cNvSpPr>
            <a:spLocks noGrp="1"/>
          </p:cNvSpPr>
          <p:nvPr>
            <p:ph type="title"/>
          </p:nvPr>
        </p:nvSpPr>
        <p:spPr/>
        <p:txBody>
          <a:bodyPr/>
          <a:lstStyle/>
          <a:p>
            <a:r>
              <a:rPr lang="en-US" dirty="0"/>
              <a:t>Result and Discussion</a:t>
            </a:r>
          </a:p>
        </p:txBody>
      </p:sp>
    </p:spTree>
    <p:extLst>
      <p:ext uri="{BB962C8B-B14F-4D97-AF65-F5344CB8AC3E}">
        <p14:creationId xmlns:p14="http://schemas.microsoft.com/office/powerpoint/2010/main" val="128989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770F4-042D-4F5D-BAF3-F5184F525C50}"/>
              </a:ext>
            </a:extLst>
          </p:cNvPr>
          <p:cNvSpPr>
            <a:spLocks noGrp="1"/>
          </p:cNvSpPr>
          <p:nvPr>
            <p:ph type="body" sz="quarter" idx="13"/>
          </p:nvPr>
        </p:nvSpPr>
        <p:spPr>
          <a:xfrm>
            <a:off x="1097280" y="1554480"/>
            <a:ext cx="6858000" cy="646331"/>
          </a:xfrm>
        </p:spPr>
        <p:txBody>
          <a:bodyPr/>
          <a:lstStyle/>
          <a:p>
            <a:r>
              <a:rPr lang="en-US" dirty="0"/>
              <a:t>A second-order non-linear Energy Operator is used to capture the sudden change in EMG signal. A large sudden change in the energy may indicate the existence of a spike.</a:t>
            </a:r>
          </a:p>
        </p:txBody>
      </p:sp>
      <p:sp>
        <p:nvSpPr>
          <p:cNvPr id="3" name="Text Placeholder 2">
            <a:extLst>
              <a:ext uri="{FF2B5EF4-FFF2-40B4-BE49-F238E27FC236}">
                <a16:creationId xmlns:a16="http://schemas.microsoft.com/office/drawing/2014/main" id="{0709443A-4B0D-4AC2-A24B-0B44797BD537}"/>
              </a:ext>
            </a:extLst>
          </p:cNvPr>
          <p:cNvSpPr>
            <a:spLocks noGrp="1"/>
          </p:cNvSpPr>
          <p:nvPr>
            <p:ph type="body" sz="quarter" idx="15"/>
          </p:nvPr>
        </p:nvSpPr>
        <p:spPr/>
        <p:txBody>
          <a:bodyPr/>
          <a:lstStyle/>
          <a:p>
            <a:r>
              <a:rPr lang="en-US" dirty="0"/>
              <a:t>Spike Detection</a:t>
            </a:r>
          </a:p>
        </p:txBody>
      </p:sp>
      <p:sp>
        <p:nvSpPr>
          <p:cNvPr id="4" name="Date Placeholder 3">
            <a:extLst>
              <a:ext uri="{FF2B5EF4-FFF2-40B4-BE49-F238E27FC236}">
                <a16:creationId xmlns:a16="http://schemas.microsoft.com/office/drawing/2014/main" id="{C68AC918-9BE2-44D4-BFBB-624267AA45A4}"/>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42147A88-8929-4427-9860-A7E914E998D4}"/>
              </a:ext>
            </a:extLst>
          </p:cNvPr>
          <p:cNvSpPr>
            <a:spLocks noGrp="1"/>
          </p:cNvSpPr>
          <p:nvPr>
            <p:ph type="sldNum" sz="quarter" idx="19"/>
          </p:nvPr>
        </p:nvSpPr>
        <p:spPr/>
        <p:txBody>
          <a:bodyPr/>
          <a:lstStyle/>
          <a:p>
            <a:fld id="{B6238B5B-F19C-E947-A0BC-87BD7983F871}" type="slidenum">
              <a:rPr lang="en-US" smtClean="0"/>
              <a:pPr/>
              <a:t>4</a:t>
            </a:fld>
            <a:endParaRPr lang="en-US" dirty="0"/>
          </a:p>
        </p:txBody>
      </p:sp>
      <p:sp>
        <p:nvSpPr>
          <p:cNvPr id="6" name="Title 5">
            <a:extLst>
              <a:ext uri="{FF2B5EF4-FFF2-40B4-BE49-F238E27FC236}">
                <a16:creationId xmlns:a16="http://schemas.microsoft.com/office/drawing/2014/main" id="{F1A8360B-E297-4B91-BB22-CB43B2353B03}"/>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1F45E41D-604D-4CA6-90AE-87E684D0C198}"/>
              </a:ext>
            </a:extLst>
          </p:cNvPr>
          <p:cNvSpPr>
            <a:spLocks noGrp="1"/>
          </p:cNvSpPr>
          <p:nvPr>
            <p:ph type="body" sz="quarter" idx="21"/>
          </p:nvPr>
        </p:nvSpPr>
        <p:spPr>
          <a:xfrm>
            <a:off x="1097281" y="2286000"/>
            <a:ext cx="6858000" cy="1562479"/>
          </a:xfrm>
        </p:spPr>
        <p:txBody>
          <a:bodyPr/>
          <a:lstStyle/>
          <a:p>
            <a:r>
              <a:rPr lang="en-US" dirty="0"/>
              <a:t>A threshold level at 0.5 to 1 times the RMS value of the NEO spectrum is used to adapt different EMG signal. A peak in NEO spectrum greater than the threshold is identified as an action potential (AP).</a:t>
            </a:r>
          </a:p>
          <a:p>
            <a:r>
              <a:rPr lang="en-US" dirty="0"/>
              <a:t>For EMG recordings that have relatively more overlapped APs, NEO tends to identify high-level inter-spike changes as APs.</a:t>
            </a:r>
          </a:p>
          <a:p>
            <a:r>
              <a:rPr lang="en-US" dirty="0"/>
              <a:t>NEO also tends to misidentify the center of an AP when the width of AP is relatively small.</a:t>
            </a:r>
          </a:p>
        </p:txBody>
      </p:sp>
    </p:spTree>
    <p:extLst>
      <p:ext uri="{BB962C8B-B14F-4D97-AF65-F5344CB8AC3E}">
        <p14:creationId xmlns:p14="http://schemas.microsoft.com/office/powerpoint/2010/main" val="1822759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40</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Filtered Result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1" name="Picture Placeholder 10" descr="A pencil and paper&#10;&#10;Description automatically generated">
            <a:extLst>
              <a:ext uri="{FF2B5EF4-FFF2-40B4-BE49-F238E27FC236}">
                <a16:creationId xmlns:a16="http://schemas.microsoft.com/office/drawing/2014/main" id="{95955CB3-3001-4FBB-B0F8-3A9BECCDAE0D}"/>
              </a:ext>
            </a:extLst>
          </p:cNvPr>
          <p:cNvPicPr>
            <a:picLocks noGrp="1" noChangeAspect="1"/>
          </p:cNvPicPr>
          <p:nvPr>
            <p:ph type="pic" sz="quarter" idx="22"/>
          </p:nvPr>
        </p:nvPicPr>
        <p:blipFill>
          <a:blip r:embed="rId2"/>
          <a:srcRect l="5192" r="5192"/>
          <a:stretch>
            <a:fillRect/>
          </a:stretch>
        </p:blipFill>
        <p:spPr>
          <a:xfrm>
            <a:off x="2560318" y="1293707"/>
            <a:ext cx="3931920" cy="3291840"/>
          </a:xfrm>
        </p:spPr>
      </p:pic>
    </p:spTree>
    <p:extLst>
      <p:ext uri="{BB962C8B-B14F-4D97-AF65-F5344CB8AC3E}">
        <p14:creationId xmlns:p14="http://schemas.microsoft.com/office/powerpoint/2010/main" val="1227753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41</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Spike Detection</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9" name="Picture Placeholder 8" descr="Chart&#10;&#10;Description automatically generated">
            <a:extLst>
              <a:ext uri="{FF2B5EF4-FFF2-40B4-BE49-F238E27FC236}">
                <a16:creationId xmlns:a16="http://schemas.microsoft.com/office/drawing/2014/main" id="{CA4BC8CF-B954-4449-81EE-59B27B281FAD}"/>
              </a:ext>
            </a:extLst>
          </p:cNvPr>
          <p:cNvPicPr>
            <a:picLocks noGrp="1" noChangeAspect="1"/>
          </p:cNvPicPr>
          <p:nvPr>
            <p:ph type="pic" sz="quarter" idx="22"/>
          </p:nvPr>
        </p:nvPicPr>
        <p:blipFill>
          <a:blip r:embed="rId2"/>
          <a:srcRect l="5231" r="5231"/>
          <a:stretch>
            <a:fillRect/>
          </a:stretch>
        </p:blipFill>
        <p:spPr>
          <a:xfrm>
            <a:off x="2606675" y="1293813"/>
            <a:ext cx="3930650" cy="3292475"/>
          </a:xfrm>
        </p:spPr>
      </p:pic>
    </p:spTree>
    <p:extLst>
      <p:ext uri="{BB962C8B-B14F-4D97-AF65-F5344CB8AC3E}">
        <p14:creationId xmlns:p14="http://schemas.microsoft.com/office/powerpoint/2010/main" val="802812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42</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Spike Alignment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9" name="Picture Placeholder 8" descr="Chart, histogram&#10;&#10;Description automatically generated">
            <a:extLst>
              <a:ext uri="{FF2B5EF4-FFF2-40B4-BE49-F238E27FC236}">
                <a16:creationId xmlns:a16="http://schemas.microsoft.com/office/drawing/2014/main" id="{7F4736FD-2F52-47C0-AD6C-BEC85E08EC14}"/>
              </a:ext>
            </a:extLst>
          </p:cNvPr>
          <p:cNvPicPr>
            <a:picLocks noGrp="1" noChangeAspect="1"/>
          </p:cNvPicPr>
          <p:nvPr>
            <p:ph type="pic" sz="quarter" idx="22"/>
          </p:nvPr>
        </p:nvPicPr>
        <p:blipFill>
          <a:blip r:embed="rId2"/>
          <a:srcRect l="5192" r="5192"/>
          <a:stretch>
            <a:fillRect/>
          </a:stretch>
        </p:blipFill>
        <p:spPr>
          <a:xfrm>
            <a:off x="2514599" y="1293707"/>
            <a:ext cx="3931920" cy="3291840"/>
          </a:xfrm>
        </p:spPr>
      </p:pic>
    </p:spTree>
    <p:extLst>
      <p:ext uri="{BB962C8B-B14F-4D97-AF65-F5344CB8AC3E}">
        <p14:creationId xmlns:p14="http://schemas.microsoft.com/office/powerpoint/2010/main" val="2779323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43</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Feature extraction</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0" name="Picture Placeholder 9" descr="Chart, scatter chart&#10;&#10;Description automatically generated">
            <a:extLst>
              <a:ext uri="{FF2B5EF4-FFF2-40B4-BE49-F238E27FC236}">
                <a16:creationId xmlns:a16="http://schemas.microsoft.com/office/drawing/2014/main" id="{7E067486-B8F5-4390-B582-9D5E67E771F0}"/>
              </a:ext>
            </a:extLst>
          </p:cNvPr>
          <p:cNvPicPr>
            <a:picLocks noGrp="1" noChangeAspect="1"/>
          </p:cNvPicPr>
          <p:nvPr>
            <p:ph type="pic" sz="quarter" idx="22"/>
          </p:nvPr>
        </p:nvPicPr>
        <p:blipFill>
          <a:blip r:embed="rId2"/>
          <a:srcRect l="5192" r="5192"/>
          <a:stretch>
            <a:fillRect/>
          </a:stretch>
        </p:blipFill>
        <p:spPr>
          <a:xfrm>
            <a:off x="2606039" y="1293707"/>
            <a:ext cx="3931920" cy="3291840"/>
          </a:xfrm>
        </p:spPr>
      </p:pic>
    </p:spTree>
    <p:extLst>
      <p:ext uri="{BB962C8B-B14F-4D97-AF65-F5344CB8AC3E}">
        <p14:creationId xmlns:p14="http://schemas.microsoft.com/office/powerpoint/2010/main" val="812732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44</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Cluster Spikes</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22" name="Picture Placeholder 20" descr="Chart, histogram&#10;&#10;Description automatically generated">
            <a:extLst>
              <a:ext uri="{FF2B5EF4-FFF2-40B4-BE49-F238E27FC236}">
                <a16:creationId xmlns:a16="http://schemas.microsoft.com/office/drawing/2014/main" id="{F77C893B-C454-457C-A631-DA8CC8F981A8}"/>
              </a:ext>
            </a:extLst>
          </p:cNvPr>
          <p:cNvPicPr>
            <a:picLocks noChangeAspect="1"/>
          </p:cNvPicPr>
          <p:nvPr/>
        </p:nvPicPr>
        <p:blipFill>
          <a:blip r:embed="rId2"/>
          <a:srcRect l="5192" r="5192"/>
          <a:stretch>
            <a:fillRect/>
          </a:stretch>
        </p:blipFill>
        <p:spPr>
          <a:xfrm>
            <a:off x="435359" y="1412240"/>
            <a:ext cx="3931920" cy="3291840"/>
          </a:xfrm>
          <a:prstGeom prst="rect">
            <a:avLst/>
          </a:prstGeom>
          <a:solidFill>
            <a:srgbClr val="DBE7F5"/>
          </a:solidFill>
        </p:spPr>
      </p:pic>
      <p:pic>
        <p:nvPicPr>
          <p:cNvPr id="26" name="Picture Placeholder 25" descr="Chart, histogram&#10;&#10;Description automatically generated">
            <a:extLst>
              <a:ext uri="{FF2B5EF4-FFF2-40B4-BE49-F238E27FC236}">
                <a16:creationId xmlns:a16="http://schemas.microsoft.com/office/drawing/2014/main" id="{F1741355-D551-4E10-814B-526F1C0B6D28}"/>
              </a:ext>
            </a:extLst>
          </p:cNvPr>
          <p:cNvPicPr>
            <a:picLocks noGrp="1" noChangeAspect="1"/>
          </p:cNvPicPr>
          <p:nvPr>
            <p:ph type="pic" sz="quarter" idx="22"/>
          </p:nvPr>
        </p:nvPicPr>
        <p:blipFill>
          <a:blip r:embed="rId3"/>
          <a:srcRect l="5192" r="5192"/>
          <a:stretch>
            <a:fillRect/>
          </a:stretch>
        </p:blipFill>
        <p:spPr>
          <a:xfrm>
            <a:off x="4571999" y="1412240"/>
            <a:ext cx="3931920" cy="3291840"/>
          </a:xfrm>
        </p:spPr>
      </p:pic>
    </p:spTree>
    <p:extLst>
      <p:ext uri="{BB962C8B-B14F-4D97-AF65-F5344CB8AC3E}">
        <p14:creationId xmlns:p14="http://schemas.microsoft.com/office/powerpoint/2010/main" val="357839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45</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Classify Spikes</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9" name="Picture Placeholder 8" descr="Chart, line chart&#10;&#10;Description automatically generated">
            <a:extLst>
              <a:ext uri="{FF2B5EF4-FFF2-40B4-BE49-F238E27FC236}">
                <a16:creationId xmlns:a16="http://schemas.microsoft.com/office/drawing/2014/main" id="{6CFCDFC4-84E7-43BC-8022-0BBCFBCE7A07}"/>
              </a:ext>
            </a:extLst>
          </p:cNvPr>
          <p:cNvPicPr>
            <a:picLocks noGrp="1" noChangeAspect="1"/>
          </p:cNvPicPr>
          <p:nvPr>
            <p:ph type="pic" sz="quarter" idx="22"/>
          </p:nvPr>
        </p:nvPicPr>
        <p:blipFill>
          <a:blip r:embed="rId2"/>
          <a:srcRect l="5192" r="5192"/>
          <a:stretch>
            <a:fillRect/>
          </a:stretch>
        </p:blipFill>
        <p:spPr>
          <a:xfrm>
            <a:off x="2421466" y="1341120"/>
            <a:ext cx="3931920" cy="3291840"/>
          </a:xfrm>
        </p:spPr>
      </p:pic>
    </p:spTree>
    <p:extLst>
      <p:ext uri="{BB962C8B-B14F-4D97-AF65-F5344CB8AC3E}">
        <p14:creationId xmlns:p14="http://schemas.microsoft.com/office/powerpoint/2010/main" val="21776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46</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Classify Spikes</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1" name="Picture Placeholder 9" descr="Chart&#10;&#10;Description automatically generated">
            <a:extLst>
              <a:ext uri="{FF2B5EF4-FFF2-40B4-BE49-F238E27FC236}">
                <a16:creationId xmlns:a16="http://schemas.microsoft.com/office/drawing/2014/main" id="{B9CDAD31-5BFA-4C1D-B808-54B4E8F976F5}"/>
              </a:ext>
            </a:extLst>
          </p:cNvPr>
          <p:cNvPicPr>
            <a:picLocks noChangeAspect="1"/>
          </p:cNvPicPr>
          <p:nvPr/>
        </p:nvPicPr>
        <p:blipFill>
          <a:blip r:embed="rId2"/>
          <a:srcRect l="5192" r="5192"/>
          <a:stretch>
            <a:fillRect/>
          </a:stretch>
        </p:blipFill>
        <p:spPr>
          <a:xfrm>
            <a:off x="442559" y="1293707"/>
            <a:ext cx="3931920" cy="3291840"/>
          </a:xfrm>
          <a:prstGeom prst="rect">
            <a:avLst/>
          </a:prstGeom>
          <a:solidFill>
            <a:srgbClr val="DBE7F5"/>
          </a:solidFill>
        </p:spPr>
      </p:pic>
      <p:pic>
        <p:nvPicPr>
          <p:cNvPr id="19" name="Picture Placeholder 18" descr="A pencil and paper&#10;&#10;Description automatically generated">
            <a:extLst>
              <a:ext uri="{FF2B5EF4-FFF2-40B4-BE49-F238E27FC236}">
                <a16:creationId xmlns:a16="http://schemas.microsoft.com/office/drawing/2014/main" id="{FA71C2E0-4B6E-4CAE-9987-06A57C9AD76A}"/>
              </a:ext>
            </a:extLst>
          </p:cNvPr>
          <p:cNvPicPr>
            <a:picLocks noGrp="1" noChangeAspect="1"/>
          </p:cNvPicPr>
          <p:nvPr>
            <p:ph type="pic" sz="quarter" idx="22"/>
          </p:nvPr>
        </p:nvPicPr>
        <p:blipFill>
          <a:blip r:embed="rId3"/>
          <a:srcRect l="5192" r="5192"/>
          <a:stretch>
            <a:fillRect/>
          </a:stretch>
        </p:blipFill>
        <p:spPr/>
      </p:pic>
    </p:spTree>
    <p:extLst>
      <p:ext uri="{BB962C8B-B14F-4D97-AF65-F5344CB8AC3E}">
        <p14:creationId xmlns:p14="http://schemas.microsoft.com/office/powerpoint/2010/main" val="2045983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47</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Classify Spikes</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8" name="Picture Placeholder 15" descr="A close up of a pencil&#10;&#10;Description automatically generated">
            <a:extLst>
              <a:ext uri="{FF2B5EF4-FFF2-40B4-BE49-F238E27FC236}">
                <a16:creationId xmlns:a16="http://schemas.microsoft.com/office/drawing/2014/main" id="{FF7FC111-5402-40B6-BC4E-0E07B7D5882F}"/>
              </a:ext>
            </a:extLst>
          </p:cNvPr>
          <p:cNvPicPr>
            <a:picLocks noChangeAspect="1"/>
          </p:cNvPicPr>
          <p:nvPr/>
        </p:nvPicPr>
        <p:blipFill>
          <a:blip r:embed="rId2"/>
          <a:srcRect l="5192" r="5192"/>
          <a:stretch>
            <a:fillRect/>
          </a:stretch>
        </p:blipFill>
        <p:spPr>
          <a:xfrm>
            <a:off x="327359" y="1293707"/>
            <a:ext cx="3931920" cy="3291840"/>
          </a:xfrm>
          <a:prstGeom prst="rect">
            <a:avLst/>
          </a:prstGeom>
          <a:solidFill>
            <a:srgbClr val="DBE7F5"/>
          </a:solidFill>
        </p:spPr>
      </p:pic>
      <p:pic>
        <p:nvPicPr>
          <p:cNvPr id="22" name="Picture Placeholder 21" descr="A picture containing implement, pencil, stationary&#10;&#10;Description automatically generated">
            <a:extLst>
              <a:ext uri="{FF2B5EF4-FFF2-40B4-BE49-F238E27FC236}">
                <a16:creationId xmlns:a16="http://schemas.microsoft.com/office/drawing/2014/main" id="{937D9B5D-CB7B-438D-B06A-C025D341C4BF}"/>
              </a:ext>
            </a:extLst>
          </p:cNvPr>
          <p:cNvPicPr>
            <a:picLocks noGrp="1" noChangeAspect="1"/>
          </p:cNvPicPr>
          <p:nvPr>
            <p:ph type="pic" sz="quarter" idx="22"/>
          </p:nvPr>
        </p:nvPicPr>
        <p:blipFill>
          <a:blip r:embed="rId3"/>
          <a:srcRect l="5192" r="5192"/>
          <a:stretch>
            <a:fillRect/>
          </a:stretch>
        </p:blipFill>
        <p:spPr>
          <a:xfrm>
            <a:off x="4480559" y="1293707"/>
            <a:ext cx="3931920" cy="3291840"/>
          </a:xfrm>
        </p:spPr>
      </p:pic>
    </p:spTree>
    <p:extLst>
      <p:ext uri="{BB962C8B-B14F-4D97-AF65-F5344CB8AC3E}">
        <p14:creationId xmlns:p14="http://schemas.microsoft.com/office/powerpoint/2010/main" val="2034451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48</a:t>
            </a:fld>
            <a:endParaRPr lang="en-US" dirty="0"/>
          </a:p>
        </p:txBody>
      </p:sp>
      <p:pic>
        <p:nvPicPr>
          <p:cNvPr id="10" name="Picture Placeholder 9" descr="Chart&#10;&#10;Description automatically generated">
            <a:extLst>
              <a:ext uri="{FF2B5EF4-FFF2-40B4-BE49-F238E27FC236}">
                <a16:creationId xmlns:a16="http://schemas.microsoft.com/office/drawing/2014/main" id="{14CE5221-EE16-4181-BCDB-5CE80C61116F}"/>
              </a:ext>
            </a:extLst>
          </p:cNvPr>
          <p:cNvPicPr>
            <a:picLocks noGrp="1" noChangeAspect="1"/>
          </p:cNvPicPr>
          <p:nvPr>
            <p:ph type="pic" sz="quarter" idx="23"/>
          </p:nvPr>
        </p:nvPicPr>
        <p:blipFill>
          <a:blip r:embed="rId2"/>
          <a:srcRect l="3382" r="3382"/>
          <a:stretch>
            <a:fillRect/>
          </a:stretch>
        </p:blipFill>
        <p:spPr>
          <a:xfrm>
            <a:off x="565150" y="1398588"/>
            <a:ext cx="3749675" cy="3016250"/>
          </a:xfrm>
        </p:spPr>
      </p:pic>
      <p:pic>
        <p:nvPicPr>
          <p:cNvPr id="12" name="Picture Placeholder 11" descr="Chart, histogram&#10;&#10;Description automatically generated">
            <a:extLst>
              <a:ext uri="{FF2B5EF4-FFF2-40B4-BE49-F238E27FC236}">
                <a16:creationId xmlns:a16="http://schemas.microsoft.com/office/drawing/2014/main" id="{4CA7AF11-5F61-49DC-A5B6-E9034438915A}"/>
              </a:ext>
            </a:extLst>
          </p:cNvPr>
          <p:cNvPicPr>
            <a:picLocks noGrp="1" noChangeAspect="1"/>
          </p:cNvPicPr>
          <p:nvPr>
            <p:ph type="pic" sz="quarter" idx="26"/>
          </p:nvPr>
        </p:nvPicPr>
        <p:blipFill>
          <a:blip r:embed="rId3"/>
          <a:srcRect l="3382" r="3382"/>
          <a:stretch>
            <a:fillRect/>
          </a:stretch>
        </p:blipFill>
        <p:spPr>
          <a:xfrm>
            <a:off x="4937125" y="1398588"/>
            <a:ext cx="3749675" cy="3016250"/>
          </a:xfrm>
        </p:spPr>
      </p:pic>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spTree>
    <p:extLst>
      <p:ext uri="{BB962C8B-B14F-4D97-AF65-F5344CB8AC3E}">
        <p14:creationId xmlns:p14="http://schemas.microsoft.com/office/powerpoint/2010/main" val="2846613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49</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1" name="Picture Placeholder 10" descr="Chart, bar chart, histogram&#10;&#10;Description automatically generated">
            <a:extLst>
              <a:ext uri="{FF2B5EF4-FFF2-40B4-BE49-F238E27FC236}">
                <a16:creationId xmlns:a16="http://schemas.microsoft.com/office/drawing/2014/main" id="{83DA320E-1A93-42DE-A95B-485705560F80}"/>
              </a:ext>
            </a:extLst>
          </p:cNvPr>
          <p:cNvPicPr>
            <a:picLocks noGrp="1" noChangeAspect="1"/>
          </p:cNvPicPr>
          <p:nvPr>
            <p:ph type="pic" sz="quarter" idx="23"/>
          </p:nvPr>
        </p:nvPicPr>
        <p:blipFill>
          <a:blip r:embed="rId2"/>
          <a:srcRect l="3406" r="3406"/>
          <a:stretch>
            <a:fillRect/>
          </a:stretch>
        </p:blipFill>
        <p:spPr>
          <a:xfrm>
            <a:off x="565150" y="1411288"/>
            <a:ext cx="3749675" cy="3017837"/>
          </a:xfrm>
        </p:spPr>
      </p:pic>
      <p:pic>
        <p:nvPicPr>
          <p:cNvPr id="14" name="Picture Placeholder 13" descr="Chart&#10;&#10;Description automatically generated">
            <a:extLst>
              <a:ext uri="{FF2B5EF4-FFF2-40B4-BE49-F238E27FC236}">
                <a16:creationId xmlns:a16="http://schemas.microsoft.com/office/drawing/2014/main" id="{BFF5111C-B24F-44F0-A204-2E08820D279C}"/>
              </a:ext>
            </a:extLst>
          </p:cNvPr>
          <p:cNvPicPr>
            <a:picLocks noGrp="1" noChangeAspect="1"/>
          </p:cNvPicPr>
          <p:nvPr>
            <p:ph type="pic" sz="quarter" idx="26"/>
          </p:nvPr>
        </p:nvPicPr>
        <p:blipFill>
          <a:blip r:embed="rId3"/>
          <a:srcRect l="3406" r="3406"/>
          <a:stretch>
            <a:fillRect/>
          </a:stretch>
        </p:blipFill>
        <p:spPr>
          <a:xfrm>
            <a:off x="4754563" y="1411288"/>
            <a:ext cx="3749675" cy="3017837"/>
          </a:xfrm>
        </p:spPr>
      </p:pic>
    </p:spTree>
    <p:extLst>
      <p:ext uri="{BB962C8B-B14F-4D97-AF65-F5344CB8AC3E}">
        <p14:creationId xmlns:p14="http://schemas.microsoft.com/office/powerpoint/2010/main" val="209447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44851C-D3DF-465B-A49C-5C66843B22D4}"/>
              </a:ext>
            </a:extLst>
          </p:cNvPr>
          <p:cNvSpPr>
            <a:spLocks noGrp="1"/>
          </p:cNvSpPr>
          <p:nvPr>
            <p:ph type="body" sz="quarter" idx="13"/>
          </p:nvPr>
        </p:nvSpPr>
        <p:spPr>
          <a:xfrm>
            <a:off x="1097280" y="1554480"/>
            <a:ext cx="6858000" cy="430887"/>
          </a:xfrm>
        </p:spPr>
        <p:txBody>
          <a:bodyPr/>
          <a:lstStyle/>
          <a:p>
            <a:r>
              <a:rPr lang="en-US" dirty="0"/>
              <a:t>The peak identified by NEO is further processed to obtain the center of Aps for spike alignment.</a:t>
            </a:r>
          </a:p>
        </p:txBody>
      </p:sp>
      <p:sp>
        <p:nvSpPr>
          <p:cNvPr id="3" name="Text Placeholder 2">
            <a:extLst>
              <a:ext uri="{FF2B5EF4-FFF2-40B4-BE49-F238E27FC236}">
                <a16:creationId xmlns:a16="http://schemas.microsoft.com/office/drawing/2014/main" id="{BA714FA8-9FB7-4B89-BC7D-024778CDFE81}"/>
              </a:ext>
            </a:extLst>
          </p:cNvPr>
          <p:cNvSpPr>
            <a:spLocks noGrp="1"/>
          </p:cNvSpPr>
          <p:nvPr>
            <p:ph type="body" sz="quarter" idx="15"/>
          </p:nvPr>
        </p:nvSpPr>
        <p:spPr/>
        <p:txBody>
          <a:bodyPr/>
          <a:lstStyle/>
          <a:p>
            <a:r>
              <a:rPr lang="en-US" dirty="0"/>
              <a:t>Spike Alignment</a:t>
            </a:r>
          </a:p>
        </p:txBody>
      </p:sp>
      <p:sp>
        <p:nvSpPr>
          <p:cNvPr id="4" name="Date Placeholder 3">
            <a:extLst>
              <a:ext uri="{FF2B5EF4-FFF2-40B4-BE49-F238E27FC236}">
                <a16:creationId xmlns:a16="http://schemas.microsoft.com/office/drawing/2014/main" id="{E09B0936-2D5C-45E0-BCED-0911C666CFE1}"/>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B002FDC8-8CFF-44AC-BBCF-EB0B706334CF}"/>
              </a:ext>
            </a:extLst>
          </p:cNvPr>
          <p:cNvSpPr>
            <a:spLocks noGrp="1"/>
          </p:cNvSpPr>
          <p:nvPr>
            <p:ph type="sldNum" sz="quarter" idx="19"/>
          </p:nvPr>
        </p:nvSpPr>
        <p:spPr/>
        <p:txBody>
          <a:bodyPr/>
          <a:lstStyle/>
          <a:p>
            <a:fld id="{B6238B5B-F19C-E947-A0BC-87BD7983F871}" type="slidenum">
              <a:rPr lang="en-US" smtClean="0"/>
              <a:pPr/>
              <a:t>5</a:t>
            </a:fld>
            <a:endParaRPr lang="en-US" dirty="0"/>
          </a:p>
        </p:txBody>
      </p:sp>
      <p:sp>
        <p:nvSpPr>
          <p:cNvPr id="6" name="Title 5">
            <a:extLst>
              <a:ext uri="{FF2B5EF4-FFF2-40B4-BE49-F238E27FC236}">
                <a16:creationId xmlns:a16="http://schemas.microsoft.com/office/drawing/2014/main" id="{41C2A200-B369-4415-B36B-2C01E21CDF41}"/>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0FF295ED-C69B-45E8-959D-7BC9BE46095C}"/>
              </a:ext>
            </a:extLst>
          </p:cNvPr>
          <p:cNvSpPr>
            <a:spLocks noGrp="1"/>
          </p:cNvSpPr>
          <p:nvPr>
            <p:ph type="body" sz="quarter" idx="21"/>
          </p:nvPr>
        </p:nvSpPr>
        <p:spPr>
          <a:xfrm>
            <a:off x="1097279" y="2145792"/>
            <a:ext cx="6827521" cy="1368580"/>
          </a:xfrm>
        </p:spPr>
        <p:txBody>
          <a:bodyPr/>
          <a:lstStyle/>
          <a:p>
            <a:r>
              <a:rPr lang="en-US" dirty="0"/>
              <a:t>A peak in the NEO spectrum is not necessarily the peak of a spike. Therefore, the algorithm searches a few adjacent points near the peak to identify the location that has the greater amplitude.</a:t>
            </a:r>
          </a:p>
          <a:p>
            <a:r>
              <a:rPr lang="en-US" dirty="0"/>
              <a:t>Then, around 30 samples (15 on each side) adjacent to each peak is truncated to form aligned spikes.</a:t>
            </a:r>
          </a:p>
          <a:p>
            <a:endParaRPr lang="en-US" dirty="0"/>
          </a:p>
        </p:txBody>
      </p:sp>
    </p:spTree>
    <p:extLst>
      <p:ext uri="{BB962C8B-B14F-4D97-AF65-F5344CB8AC3E}">
        <p14:creationId xmlns:p14="http://schemas.microsoft.com/office/powerpoint/2010/main" val="12155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50</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0" name="Picture Placeholder 9" descr="Chart, histogram&#10;&#10;Description automatically generated">
            <a:extLst>
              <a:ext uri="{FF2B5EF4-FFF2-40B4-BE49-F238E27FC236}">
                <a16:creationId xmlns:a16="http://schemas.microsoft.com/office/drawing/2014/main" id="{9791E2AA-4E89-4338-9073-6805BC63F38D}"/>
              </a:ext>
            </a:extLst>
          </p:cNvPr>
          <p:cNvPicPr>
            <a:picLocks noGrp="1" noChangeAspect="1"/>
          </p:cNvPicPr>
          <p:nvPr>
            <p:ph type="pic" sz="quarter" idx="23"/>
          </p:nvPr>
        </p:nvPicPr>
        <p:blipFill>
          <a:blip r:embed="rId2"/>
          <a:srcRect l="3382" r="3382"/>
          <a:stretch>
            <a:fillRect/>
          </a:stretch>
        </p:blipFill>
        <p:spPr>
          <a:xfrm>
            <a:off x="639763" y="1500188"/>
            <a:ext cx="3749675" cy="3016250"/>
          </a:xfrm>
        </p:spPr>
      </p:pic>
      <p:pic>
        <p:nvPicPr>
          <p:cNvPr id="13" name="Picture Placeholder 12" descr="Chart, histogram&#10;&#10;Description automatically generated">
            <a:extLst>
              <a:ext uri="{FF2B5EF4-FFF2-40B4-BE49-F238E27FC236}">
                <a16:creationId xmlns:a16="http://schemas.microsoft.com/office/drawing/2014/main" id="{345DBFC7-BF59-4763-85FD-68C894464E17}"/>
              </a:ext>
            </a:extLst>
          </p:cNvPr>
          <p:cNvPicPr>
            <a:picLocks noGrp="1" noChangeAspect="1"/>
          </p:cNvPicPr>
          <p:nvPr>
            <p:ph type="pic" sz="quarter" idx="26"/>
          </p:nvPr>
        </p:nvPicPr>
        <p:blipFill>
          <a:blip r:embed="rId3"/>
          <a:srcRect l="3401" r="3401"/>
          <a:stretch>
            <a:fillRect/>
          </a:stretch>
        </p:blipFill>
        <p:spPr>
          <a:xfrm>
            <a:off x="4664075" y="1500188"/>
            <a:ext cx="3748088" cy="3016250"/>
          </a:xfrm>
        </p:spPr>
      </p:pic>
    </p:spTree>
    <p:extLst>
      <p:ext uri="{BB962C8B-B14F-4D97-AF65-F5344CB8AC3E}">
        <p14:creationId xmlns:p14="http://schemas.microsoft.com/office/powerpoint/2010/main" val="378711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51</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1" name="Picture Placeholder 10" descr="Chart, histogram&#10;&#10;Description automatically generated">
            <a:extLst>
              <a:ext uri="{FF2B5EF4-FFF2-40B4-BE49-F238E27FC236}">
                <a16:creationId xmlns:a16="http://schemas.microsoft.com/office/drawing/2014/main" id="{70AAEB36-216A-4FF3-9B0C-9AC0C2212F4B}"/>
              </a:ext>
            </a:extLst>
          </p:cNvPr>
          <p:cNvPicPr>
            <a:picLocks noGrp="1" noChangeAspect="1"/>
          </p:cNvPicPr>
          <p:nvPr>
            <p:ph type="pic" sz="quarter" idx="23"/>
          </p:nvPr>
        </p:nvPicPr>
        <p:blipFill>
          <a:blip r:embed="rId2"/>
          <a:srcRect l="3406" r="3406"/>
          <a:stretch>
            <a:fillRect/>
          </a:stretch>
        </p:blipFill>
        <p:spPr>
          <a:xfrm>
            <a:off x="639763" y="1465263"/>
            <a:ext cx="3749675" cy="3017837"/>
          </a:xfrm>
        </p:spPr>
      </p:pic>
      <p:pic>
        <p:nvPicPr>
          <p:cNvPr id="14" name="Picture Placeholder 13" descr="Chart, bar chart, histogram&#10;&#10;Description automatically generated">
            <a:extLst>
              <a:ext uri="{FF2B5EF4-FFF2-40B4-BE49-F238E27FC236}">
                <a16:creationId xmlns:a16="http://schemas.microsoft.com/office/drawing/2014/main" id="{EB256AE3-76B2-47FA-A45C-151B3BE48334}"/>
              </a:ext>
            </a:extLst>
          </p:cNvPr>
          <p:cNvPicPr>
            <a:picLocks noGrp="1" noChangeAspect="1"/>
          </p:cNvPicPr>
          <p:nvPr>
            <p:ph type="pic" sz="quarter" idx="26"/>
          </p:nvPr>
        </p:nvPicPr>
        <p:blipFill>
          <a:blip r:embed="rId3"/>
          <a:srcRect l="3426" r="3426"/>
          <a:stretch>
            <a:fillRect/>
          </a:stretch>
        </p:blipFill>
        <p:spPr>
          <a:xfrm>
            <a:off x="4664075" y="1465263"/>
            <a:ext cx="3748088" cy="3017837"/>
          </a:xfrm>
        </p:spPr>
      </p:pic>
    </p:spTree>
    <p:extLst>
      <p:ext uri="{BB962C8B-B14F-4D97-AF65-F5344CB8AC3E}">
        <p14:creationId xmlns:p14="http://schemas.microsoft.com/office/powerpoint/2010/main" val="2386891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E52DB-965D-4F6E-AC9B-CD172176833C}"/>
              </a:ext>
            </a:extLst>
          </p:cNvPr>
          <p:cNvSpPr>
            <a:spLocks noGrp="1"/>
          </p:cNvSpPr>
          <p:nvPr>
            <p:ph type="body" sz="quarter" idx="13"/>
          </p:nvPr>
        </p:nvSpPr>
        <p:spPr>
          <a:xfrm>
            <a:off x="1097280" y="1554480"/>
            <a:ext cx="6858000" cy="748923"/>
          </a:xfrm>
        </p:spPr>
        <p:txBody>
          <a:bodyPr/>
          <a:lstStyle/>
          <a:p>
            <a:r>
              <a:rPr lang="en-US" dirty="0"/>
              <a:t>The following figures will be from the first channel of the dataset “EMG_example_20s_2000Hz-2020.csv”.</a:t>
            </a:r>
          </a:p>
          <a:p>
            <a:endParaRPr lang="en-US" dirty="0"/>
          </a:p>
        </p:txBody>
      </p:sp>
      <p:sp>
        <p:nvSpPr>
          <p:cNvPr id="3" name="Text Placeholder 2">
            <a:extLst>
              <a:ext uri="{FF2B5EF4-FFF2-40B4-BE49-F238E27FC236}">
                <a16:creationId xmlns:a16="http://schemas.microsoft.com/office/drawing/2014/main" id="{2338611B-811E-4952-AC23-D60B536E0420}"/>
              </a:ext>
            </a:extLst>
          </p:cNvPr>
          <p:cNvSpPr>
            <a:spLocks noGrp="1"/>
          </p:cNvSpPr>
          <p:nvPr>
            <p:ph type="body" sz="quarter" idx="15"/>
          </p:nvPr>
        </p:nvSpPr>
        <p:spPr/>
        <p:txBody>
          <a:bodyPr/>
          <a:lstStyle/>
          <a:p>
            <a:r>
              <a:rPr lang="en-US" dirty="0"/>
              <a:t>Results from the last dataset</a:t>
            </a:r>
          </a:p>
        </p:txBody>
      </p:sp>
      <p:sp>
        <p:nvSpPr>
          <p:cNvPr id="4" name="Date Placeholder 3">
            <a:extLst>
              <a:ext uri="{FF2B5EF4-FFF2-40B4-BE49-F238E27FC236}">
                <a16:creationId xmlns:a16="http://schemas.microsoft.com/office/drawing/2014/main" id="{F30B9421-4724-4800-9B6C-77A36B7D4050}"/>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610715A4-28B1-4F24-A58E-5614B913C0FD}"/>
              </a:ext>
            </a:extLst>
          </p:cNvPr>
          <p:cNvSpPr>
            <a:spLocks noGrp="1"/>
          </p:cNvSpPr>
          <p:nvPr>
            <p:ph type="sldNum" sz="quarter" idx="19"/>
          </p:nvPr>
        </p:nvSpPr>
        <p:spPr/>
        <p:txBody>
          <a:bodyPr/>
          <a:lstStyle/>
          <a:p>
            <a:fld id="{B6238B5B-F19C-E947-A0BC-87BD7983F871}" type="slidenum">
              <a:rPr lang="en-US" smtClean="0"/>
              <a:pPr/>
              <a:t>52</a:t>
            </a:fld>
            <a:endParaRPr lang="en-US" dirty="0"/>
          </a:p>
        </p:txBody>
      </p:sp>
      <p:sp>
        <p:nvSpPr>
          <p:cNvPr id="6" name="Title 5">
            <a:extLst>
              <a:ext uri="{FF2B5EF4-FFF2-40B4-BE49-F238E27FC236}">
                <a16:creationId xmlns:a16="http://schemas.microsoft.com/office/drawing/2014/main" id="{1E87E51B-8FFB-47A5-A1F1-C682413EC04D}"/>
              </a:ext>
            </a:extLst>
          </p:cNvPr>
          <p:cNvSpPr>
            <a:spLocks noGrp="1"/>
          </p:cNvSpPr>
          <p:nvPr>
            <p:ph type="title"/>
          </p:nvPr>
        </p:nvSpPr>
        <p:spPr/>
        <p:txBody>
          <a:bodyPr/>
          <a:lstStyle/>
          <a:p>
            <a:r>
              <a:rPr lang="en-US" dirty="0"/>
              <a:t>Result and Discussion</a:t>
            </a:r>
          </a:p>
        </p:txBody>
      </p:sp>
    </p:spTree>
    <p:extLst>
      <p:ext uri="{BB962C8B-B14F-4D97-AF65-F5344CB8AC3E}">
        <p14:creationId xmlns:p14="http://schemas.microsoft.com/office/powerpoint/2010/main" val="1862818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53</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Filtered Result</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1" name="Picture Placeholder 10" descr="A pencil and paper&#10;&#10;Description automatically generated">
            <a:extLst>
              <a:ext uri="{FF2B5EF4-FFF2-40B4-BE49-F238E27FC236}">
                <a16:creationId xmlns:a16="http://schemas.microsoft.com/office/drawing/2014/main" id="{95955CB3-3001-4FBB-B0F8-3A9BECCDAE0D}"/>
              </a:ext>
            </a:extLst>
          </p:cNvPr>
          <p:cNvPicPr>
            <a:picLocks noGrp="1" noChangeAspect="1"/>
          </p:cNvPicPr>
          <p:nvPr>
            <p:ph type="pic" sz="quarter" idx="22"/>
          </p:nvPr>
        </p:nvPicPr>
        <p:blipFill>
          <a:blip r:embed="rId2"/>
          <a:srcRect l="5192" r="5192"/>
          <a:stretch>
            <a:fillRect/>
          </a:stretch>
        </p:blipFill>
        <p:spPr>
          <a:xfrm>
            <a:off x="2560318" y="1293707"/>
            <a:ext cx="3931920" cy="3291840"/>
          </a:xfrm>
        </p:spPr>
      </p:pic>
    </p:spTree>
    <p:extLst>
      <p:ext uri="{BB962C8B-B14F-4D97-AF65-F5344CB8AC3E}">
        <p14:creationId xmlns:p14="http://schemas.microsoft.com/office/powerpoint/2010/main" val="1542297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54</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Spike Detection</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9" name="Picture Placeholder 8" descr="A picture containing chart&#10;&#10;Description automatically generated">
            <a:extLst>
              <a:ext uri="{FF2B5EF4-FFF2-40B4-BE49-F238E27FC236}">
                <a16:creationId xmlns:a16="http://schemas.microsoft.com/office/drawing/2014/main" id="{7981223E-08CF-4077-96E9-660C65D92882}"/>
              </a:ext>
            </a:extLst>
          </p:cNvPr>
          <p:cNvPicPr>
            <a:picLocks noGrp="1" noChangeAspect="1"/>
          </p:cNvPicPr>
          <p:nvPr>
            <p:ph type="pic" sz="quarter" idx="22"/>
          </p:nvPr>
        </p:nvPicPr>
        <p:blipFill>
          <a:blip r:embed="rId2"/>
          <a:srcRect l="5192" r="5192"/>
          <a:stretch>
            <a:fillRect/>
          </a:stretch>
        </p:blipFill>
        <p:spPr>
          <a:xfrm>
            <a:off x="2560319" y="1293707"/>
            <a:ext cx="3931920" cy="3291840"/>
          </a:xfrm>
        </p:spPr>
      </p:pic>
    </p:spTree>
    <p:extLst>
      <p:ext uri="{BB962C8B-B14F-4D97-AF65-F5344CB8AC3E}">
        <p14:creationId xmlns:p14="http://schemas.microsoft.com/office/powerpoint/2010/main" val="35649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55</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Aligned Spike</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0" name="Picture Placeholder 9" descr="Chart, diagram, histogram&#10;&#10;Description automatically generated">
            <a:extLst>
              <a:ext uri="{FF2B5EF4-FFF2-40B4-BE49-F238E27FC236}">
                <a16:creationId xmlns:a16="http://schemas.microsoft.com/office/drawing/2014/main" id="{1DD8E9F5-D31C-4690-866C-7810C94136F9}"/>
              </a:ext>
            </a:extLst>
          </p:cNvPr>
          <p:cNvPicPr>
            <a:picLocks noGrp="1" noChangeAspect="1"/>
          </p:cNvPicPr>
          <p:nvPr>
            <p:ph type="pic" sz="quarter" idx="22"/>
          </p:nvPr>
        </p:nvPicPr>
        <p:blipFill>
          <a:blip r:embed="rId2"/>
          <a:srcRect l="5192" r="5192"/>
          <a:stretch>
            <a:fillRect/>
          </a:stretch>
        </p:blipFill>
        <p:spPr>
          <a:xfrm>
            <a:off x="2606039" y="1351307"/>
            <a:ext cx="3931920" cy="3291840"/>
          </a:xfrm>
        </p:spPr>
      </p:pic>
    </p:spTree>
    <p:extLst>
      <p:ext uri="{BB962C8B-B14F-4D97-AF65-F5344CB8AC3E}">
        <p14:creationId xmlns:p14="http://schemas.microsoft.com/office/powerpoint/2010/main" val="3103288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56</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Feature Extraction</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9" name="Picture Placeholder 8" descr="Chart, radar chart, scatter chart&#10;&#10;Description automatically generated">
            <a:extLst>
              <a:ext uri="{FF2B5EF4-FFF2-40B4-BE49-F238E27FC236}">
                <a16:creationId xmlns:a16="http://schemas.microsoft.com/office/drawing/2014/main" id="{088CD08E-8474-41D1-9B98-92576A467EC0}"/>
              </a:ext>
            </a:extLst>
          </p:cNvPr>
          <p:cNvPicPr>
            <a:picLocks noGrp="1" noChangeAspect="1"/>
          </p:cNvPicPr>
          <p:nvPr>
            <p:ph type="pic" sz="quarter" idx="22"/>
          </p:nvPr>
        </p:nvPicPr>
        <p:blipFill>
          <a:blip r:embed="rId2"/>
          <a:srcRect l="5192" r="5192"/>
          <a:stretch>
            <a:fillRect/>
          </a:stretch>
        </p:blipFill>
        <p:spPr>
          <a:xfrm>
            <a:off x="2482014" y="1484259"/>
            <a:ext cx="3931920" cy="3291840"/>
          </a:xfrm>
        </p:spPr>
      </p:pic>
    </p:spTree>
    <p:extLst>
      <p:ext uri="{BB962C8B-B14F-4D97-AF65-F5344CB8AC3E}">
        <p14:creationId xmlns:p14="http://schemas.microsoft.com/office/powerpoint/2010/main" val="3898351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20BA0-BD9F-4857-B0EE-7DD3792F7ABE}"/>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07C12ADA-DFD8-4811-A8CB-ADB34D6FA96E}"/>
              </a:ext>
            </a:extLst>
          </p:cNvPr>
          <p:cNvSpPr>
            <a:spLocks noGrp="1"/>
          </p:cNvSpPr>
          <p:nvPr>
            <p:ph type="sldNum" sz="quarter" idx="19"/>
          </p:nvPr>
        </p:nvSpPr>
        <p:spPr/>
        <p:txBody>
          <a:bodyPr/>
          <a:lstStyle/>
          <a:p>
            <a:fld id="{B6238B5B-F19C-E947-A0BC-87BD7983F871}" type="slidenum">
              <a:rPr lang="en-US" smtClean="0"/>
              <a:pPr/>
              <a:t>57</a:t>
            </a:fld>
            <a:endParaRPr lang="en-US" dirty="0"/>
          </a:p>
        </p:txBody>
      </p:sp>
      <p:sp>
        <p:nvSpPr>
          <p:cNvPr id="5" name="Text Placeholder 4">
            <a:extLst>
              <a:ext uri="{FF2B5EF4-FFF2-40B4-BE49-F238E27FC236}">
                <a16:creationId xmlns:a16="http://schemas.microsoft.com/office/drawing/2014/main" id="{2A49D8D8-BB53-441B-B256-6FDF2F0D4906}"/>
              </a:ext>
            </a:extLst>
          </p:cNvPr>
          <p:cNvSpPr>
            <a:spLocks noGrp="1"/>
          </p:cNvSpPr>
          <p:nvPr>
            <p:ph type="body" sz="quarter" idx="21"/>
          </p:nvPr>
        </p:nvSpPr>
        <p:spPr>
          <a:xfrm>
            <a:off x="2651760" y="1074251"/>
            <a:ext cx="3840479" cy="219456"/>
          </a:xfrm>
        </p:spPr>
        <p:txBody>
          <a:bodyPr/>
          <a:lstStyle/>
          <a:p>
            <a:pPr algn="ctr"/>
            <a:r>
              <a:rPr lang="en-US" dirty="0"/>
              <a:t>Cluster Spikes</a:t>
            </a:r>
          </a:p>
        </p:txBody>
      </p:sp>
      <p:sp>
        <p:nvSpPr>
          <p:cNvPr id="7" name="Title 6">
            <a:extLst>
              <a:ext uri="{FF2B5EF4-FFF2-40B4-BE49-F238E27FC236}">
                <a16:creationId xmlns:a16="http://schemas.microsoft.com/office/drawing/2014/main" id="{C5BEEF03-8B10-4F53-9A67-E2D16D767813}"/>
              </a:ext>
            </a:extLst>
          </p:cNvPr>
          <p:cNvSpPr>
            <a:spLocks noGrp="1"/>
          </p:cNvSpPr>
          <p:nvPr>
            <p:ph type="title"/>
          </p:nvPr>
        </p:nvSpPr>
        <p:spPr/>
        <p:txBody>
          <a:bodyPr/>
          <a:lstStyle/>
          <a:p>
            <a:r>
              <a:rPr lang="en-US" dirty="0"/>
              <a:t>Result and Discussion</a:t>
            </a:r>
          </a:p>
        </p:txBody>
      </p:sp>
      <p:pic>
        <p:nvPicPr>
          <p:cNvPr id="14" name="Picture Placeholder 13" descr="Chart, scatter chart&#10;&#10;Description automatically generated">
            <a:extLst>
              <a:ext uri="{FF2B5EF4-FFF2-40B4-BE49-F238E27FC236}">
                <a16:creationId xmlns:a16="http://schemas.microsoft.com/office/drawing/2014/main" id="{8E12669C-D5DB-4175-B032-2403C7FBB1AF}"/>
              </a:ext>
            </a:extLst>
          </p:cNvPr>
          <p:cNvPicPr>
            <a:picLocks noGrp="1" noChangeAspect="1"/>
          </p:cNvPicPr>
          <p:nvPr>
            <p:ph type="pic" sz="quarter" idx="22"/>
          </p:nvPr>
        </p:nvPicPr>
        <p:blipFill>
          <a:blip r:embed="rId2"/>
          <a:srcRect l="5192" r="5192"/>
          <a:stretch>
            <a:fillRect/>
          </a:stretch>
        </p:blipFill>
        <p:spPr>
          <a:xfrm>
            <a:off x="2560319" y="1463040"/>
            <a:ext cx="3931920" cy="3291840"/>
          </a:xfrm>
        </p:spPr>
      </p:pic>
    </p:spTree>
    <p:extLst>
      <p:ext uri="{BB962C8B-B14F-4D97-AF65-F5344CB8AC3E}">
        <p14:creationId xmlns:p14="http://schemas.microsoft.com/office/powerpoint/2010/main" val="3608855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58</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CLUSTER SPIKES</a:t>
            </a:r>
          </a:p>
        </p:txBody>
      </p:sp>
      <p:pic>
        <p:nvPicPr>
          <p:cNvPr id="22" name="Picture Placeholder 21" descr="Chart, histogram&#10;&#10;Description automatically generated">
            <a:extLst>
              <a:ext uri="{FF2B5EF4-FFF2-40B4-BE49-F238E27FC236}">
                <a16:creationId xmlns:a16="http://schemas.microsoft.com/office/drawing/2014/main" id="{F1300021-5AFA-471D-AE04-DCCB62A3A958}"/>
              </a:ext>
            </a:extLst>
          </p:cNvPr>
          <p:cNvPicPr>
            <a:picLocks noGrp="1" noChangeAspect="1"/>
          </p:cNvPicPr>
          <p:nvPr>
            <p:ph type="pic" sz="quarter" idx="26"/>
          </p:nvPr>
        </p:nvPicPr>
        <p:blipFill>
          <a:blip r:embed="rId2"/>
          <a:srcRect l="3426" r="3426"/>
          <a:stretch>
            <a:fillRect/>
          </a:stretch>
        </p:blipFill>
        <p:spPr>
          <a:xfrm>
            <a:off x="4663440" y="1427777"/>
            <a:ext cx="3749039" cy="3017520"/>
          </a:xfrm>
        </p:spPr>
      </p:pic>
      <p:pic>
        <p:nvPicPr>
          <p:cNvPr id="26" name="Picture Placeholder 25" descr="Chart, histogram&#10;&#10;Description automatically generated">
            <a:extLst>
              <a:ext uri="{FF2B5EF4-FFF2-40B4-BE49-F238E27FC236}">
                <a16:creationId xmlns:a16="http://schemas.microsoft.com/office/drawing/2014/main" id="{B73589D2-5CF4-4260-B1D2-D4547EB4FB1A}"/>
              </a:ext>
            </a:extLst>
          </p:cNvPr>
          <p:cNvPicPr>
            <a:picLocks noGrp="1" noChangeAspect="1"/>
          </p:cNvPicPr>
          <p:nvPr>
            <p:ph type="pic" sz="quarter" idx="23"/>
          </p:nvPr>
        </p:nvPicPr>
        <p:blipFill>
          <a:blip r:embed="rId3"/>
          <a:srcRect l="3406" r="3406"/>
          <a:stretch>
            <a:fillRect/>
          </a:stretch>
        </p:blipFill>
        <p:spPr>
          <a:xfrm>
            <a:off x="639951" y="1427777"/>
            <a:ext cx="3749039" cy="3017520"/>
          </a:xfrm>
        </p:spPr>
      </p:pic>
    </p:spTree>
    <p:extLst>
      <p:ext uri="{BB962C8B-B14F-4D97-AF65-F5344CB8AC3E}">
        <p14:creationId xmlns:p14="http://schemas.microsoft.com/office/powerpoint/2010/main" val="376161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59</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CLASSIFY SPIKES</a:t>
            </a:r>
          </a:p>
        </p:txBody>
      </p:sp>
      <p:pic>
        <p:nvPicPr>
          <p:cNvPr id="10" name="Picture Placeholder 9" descr="Chart, line chart&#10;&#10;Description automatically generated">
            <a:extLst>
              <a:ext uri="{FF2B5EF4-FFF2-40B4-BE49-F238E27FC236}">
                <a16:creationId xmlns:a16="http://schemas.microsoft.com/office/drawing/2014/main" id="{A3840104-36A9-4CF7-A6AF-EC8E3DDF75AC}"/>
              </a:ext>
            </a:extLst>
          </p:cNvPr>
          <p:cNvPicPr>
            <a:picLocks noGrp="1" noChangeAspect="1"/>
          </p:cNvPicPr>
          <p:nvPr>
            <p:ph type="pic" sz="quarter" idx="23"/>
          </p:nvPr>
        </p:nvPicPr>
        <p:blipFill>
          <a:blip r:embed="rId2"/>
          <a:srcRect l="3406" r="3406"/>
          <a:stretch>
            <a:fillRect/>
          </a:stretch>
        </p:blipFill>
        <p:spPr>
          <a:xfrm>
            <a:off x="2743200" y="1350963"/>
            <a:ext cx="3749675" cy="3017837"/>
          </a:xfrm>
        </p:spPr>
      </p:pic>
    </p:spTree>
    <p:extLst>
      <p:ext uri="{BB962C8B-B14F-4D97-AF65-F5344CB8AC3E}">
        <p14:creationId xmlns:p14="http://schemas.microsoft.com/office/powerpoint/2010/main" val="72307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20DAF6-17C2-4A8D-AB34-3E5932431CDE}"/>
              </a:ext>
            </a:extLst>
          </p:cNvPr>
          <p:cNvSpPr>
            <a:spLocks noGrp="1"/>
          </p:cNvSpPr>
          <p:nvPr>
            <p:ph type="body" sz="quarter" idx="13"/>
          </p:nvPr>
        </p:nvSpPr>
        <p:spPr>
          <a:xfrm>
            <a:off x="1097280" y="1554480"/>
            <a:ext cx="6858000" cy="646331"/>
          </a:xfrm>
        </p:spPr>
        <p:txBody>
          <a:bodyPr/>
          <a:lstStyle/>
          <a:p>
            <a:r>
              <a:rPr lang="en-US" dirty="0"/>
              <a:t>A naïve feature space that contains 13 samples around the peak of AP is used at the beginning. After these features are fed into T-SNE, the 3-dimension outputs from T-SNE is further used for clustering.</a:t>
            </a:r>
          </a:p>
        </p:txBody>
      </p:sp>
      <p:sp>
        <p:nvSpPr>
          <p:cNvPr id="3" name="Text Placeholder 2">
            <a:extLst>
              <a:ext uri="{FF2B5EF4-FFF2-40B4-BE49-F238E27FC236}">
                <a16:creationId xmlns:a16="http://schemas.microsoft.com/office/drawing/2014/main" id="{7357413F-77A5-4F86-8F44-CB823A6D87F9}"/>
              </a:ext>
            </a:extLst>
          </p:cNvPr>
          <p:cNvSpPr>
            <a:spLocks noGrp="1"/>
          </p:cNvSpPr>
          <p:nvPr>
            <p:ph type="body" sz="quarter" idx="15"/>
          </p:nvPr>
        </p:nvSpPr>
        <p:spPr/>
        <p:txBody>
          <a:bodyPr/>
          <a:lstStyle/>
          <a:p>
            <a:r>
              <a:rPr lang="en-US" dirty="0"/>
              <a:t>Feature Extraction</a:t>
            </a:r>
          </a:p>
        </p:txBody>
      </p:sp>
      <p:sp>
        <p:nvSpPr>
          <p:cNvPr id="4" name="Date Placeholder 3">
            <a:extLst>
              <a:ext uri="{FF2B5EF4-FFF2-40B4-BE49-F238E27FC236}">
                <a16:creationId xmlns:a16="http://schemas.microsoft.com/office/drawing/2014/main" id="{DE792108-CDA0-44C1-8560-BD9202A9F044}"/>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AD6B4C8B-26FB-4660-AAA5-EE1FD063FF48}"/>
              </a:ext>
            </a:extLst>
          </p:cNvPr>
          <p:cNvSpPr>
            <a:spLocks noGrp="1"/>
          </p:cNvSpPr>
          <p:nvPr>
            <p:ph type="sldNum" sz="quarter" idx="19"/>
          </p:nvPr>
        </p:nvSpPr>
        <p:spPr/>
        <p:txBody>
          <a:bodyPr/>
          <a:lstStyle/>
          <a:p>
            <a:fld id="{B6238B5B-F19C-E947-A0BC-87BD7983F871}" type="slidenum">
              <a:rPr lang="en-US" smtClean="0"/>
              <a:pPr/>
              <a:t>6</a:t>
            </a:fld>
            <a:endParaRPr lang="en-US" dirty="0"/>
          </a:p>
        </p:txBody>
      </p:sp>
      <p:sp>
        <p:nvSpPr>
          <p:cNvPr id="6" name="Title 5">
            <a:extLst>
              <a:ext uri="{FF2B5EF4-FFF2-40B4-BE49-F238E27FC236}">
                <a16:creationId xmlns:a16="http://schemas.microsoft.com/office/drawing/2014/main" id="{5CF94E36-EF2F-44F6-9C26-519BD0BD6D09}"/>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847A7E56-ED25-4C94-ACA3-CE0D0D5F3DD6}"/>
              </a:ext>
            </a:extLst>
          </p:cNvPr>
          <p:cNvSpPr>
            <a:spLocks noGrp="1"/>
          </p:cNvSpPr>
          <p:nvPr>
            <p:ph type="body" sz="quarter" idx="21"/>
          </p:nvPr>
        </p:nvSpPr>
        <p:spPr>
          <a:xfrm>
            <a:off x="1097279" y="2259414"/>
            <a:ext cx="6858000" cy="1562479"/>
          </a:xfrm>
        </p:spPr>
        <p:txBody>
          <a:bodyPr/>
          <a:lstStyle/>
          <a:p>
            <a:r>
              <a:rPr lang="en-US" dirty="0"/>
              <a:t>Both data normalization and standardization have been tested. However, due to the nature of T-SNE, they lead to worse separability.</a:t>
            </a:r>
          </a:p>
          <a:p>
            <a:r>
              <a:rPr lang="en-US" dirty="0"/>
              <a:t>Weighted feature space (more weights at the center of APs) have been tested. No significant improvement can be found.</a:t>
            </a:r>
          </a:p>
          <a:p>
            <a:r>
              <a:rPr lang="en-US" dirty="0"/>
              <a:t>T-SNE is tuned to have a small number of neighbors, which makes the data more separable. However, a small number of neighbors creates the problem of over classification at the same time.</a:t>
            </a:r>
          </a:p>
        </p:txBody>
      </p:sp>
    </p:spTree>
    <p:extLst>
      <p:ext uri="{BB962C8B-B14F-4D97-AF65-F5344CB8AC3E}">
        <p14:creationId xmlns:p14="http://schemas.microsoft.com/office/powerpoint/2010/main" val="1530459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60</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CLASSIFY SPIKES</a:t>
            </a:r>
          </a:p>
        </p:txBody>
      </p:sp>
      <p:pic>
        <p:nvPicPr>
          <p:cNvPr id="10" name="Picture Placeholder 9" descr="Chart&#10;&#10;Description automatically generated">
            <a:extLst>
              <a:ext uri="{FF2B5EF4-FFF2-40B4-BE49-F238E27FC236}">
                <a16:creationId xmlns:a16="http://schemas.microsoft.com/office/drawing/2014/main" id="{1FC4942D-6777-4013-88BD-98C5BFD5580F}"/>
              </a:ext>
            </a:extLst>
          </p:cNvPr>
          <p:cNvPicPr>
            <a:picLocks noGrp="1" noChangeAspect="1"/>
          </p:cNvPicPr>
          <p:nvPr>
            <p:ph type="pic" sz="quarter" idx="23"/>
          </p:nvPr>
        </p:nvPicPr>
        <p:blipFill>
          <a:blip r:embed="rId2"/>
          <a:srcRect l="3406" r="3406"/>
          <a:stretch>
            <a:fillRect/>
          </a:stretch>
        </p:blipFill>
        <p:spPr>
          <a:xfrm>
            <a:off x="639951" y="1397963"/>
            <a:ext cx="3749039" cy="3017520"/>
          </a:xfrm>
        </p:spPr>
      </p:pic>
      <p:pic>
        <p:nvPicPr>
          <p:cNvPr id="12" name="Picture Placeholder 11" descr="Chart&#10;&#10;Description automatically generated">
            <a:extLst>
              <a:ext uri="{FF2B5EF4-FFF2-40B4-BE49-F238E27FC236}">
                <a16:creationId xmlns:a16="http://schemas.microsoft.com/office/drawing/2014/main" id="{E32C8014-7A5E-4B52-898F-67FA6180EFB8}"/>
              </a:ext>
            </a:extLst>
          </p:cNvPr>
          <p:cNvPicPr>
            <a:picLocks noGrp="1" noChangeAspect="1"/>
          </p:cNvPicPr>
          <p:nvPr>
            <p:ph type="pic" sz="quarter" idx="26"/>
          </p:nvPr>
        </p:nvPicPr>
        <p:blipFill>
          <a:blip r:embed="rId3"/>
          <a:srcRect l="3401" r="3401"/>
          <a:stretch>
            <a:fillRect/>
          </a:stretch>
        </p:blipFill>
        <p:spPr>
          <a:xfrm>
            <a:off x="4664075" y="1398588"/>
            <a:ext cx="3748088" cy="3016250"/>
          </a:xfrm>
        </p:spPr>
      </p:pic>
    </p:spTree>
    <p:extLst>
      <p:ext uri="{BB962C8B-B14F-4D97-AF65-F5344CB8AC3E}">
        <p14:creationId xmlns:p14="http://schemas.microsoft.com/office/powerpoint/2010/main" val="1325807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61</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CLASSIFY SPIKES</a:t>
            </a:r>
          </a:p>
        </p:txBody>
      </p:sp>
      <p:pic>
        <p:nvPicPr>
          <p:cNvPr id="11" name="Picture Placeholder 10" descr="Chart&#10;&#10;Description automatically generated">
            <a:extLst>
              <a:ext uri="{FF2B5EF4-FFF2-40B4-BE49-F238E27FC236}">
                <a16:creationId xmlns:a16="http://schemas.microsoft.com/office/drawing/2014/main" id="{2B8B26EC-5AB2-443B-BF78-30771C88DE2E}"/>
              </a:ext>
            </a:extLst>
          </p:cNvPr>
          <p:cNvPicPr>
            <a:picLocks noGrp="1" noChangeAspect="1"/>
          </p:cNvPicPr>
          <p:nvPr>
            <p:ph type="pic" sz="quarter" idx="23"/>
          </p:nvPr>
        </p:nvPicPr>
        <p:blipFill>
          <a:blip r:embed="rId2"/>
          <a:srcRect l="3406" r="3406"/>
          <a:stretch>
            <a:fillRect/>
          </a:stretch>
        </p:blipFill>
        <p:spPr>
          <a:xfrm>
            <a:off x="639951" y="1319777"/>
            <a:ext cx="3749039" cy="3017520"/>
          </a:xfrm>
        </p:spPr>
      </p:pic>
      <p:pic>
        <p:nvPicPr>
          <p:cNvPr id="14" name="Picture Placeholder 13" descr="Chart&#10;&#10;Description automatically generated">
            <a:extLst>
              <a:ext uri="{FF2B5EF4-FFF2-40B4-BE49-F238E27FC236}">
                <a16:creationId xmlns:a16="http://schemas.microsoft.com/office/drawing/2014/main" id="{0DEE11F9-9463-45D0-A3E0-A56F48F4CD05}"/>
              </a:ext>
            </a:extLst>
          </p:cNvPr>
          <p:cNvPicPr>
            <a:picLocks noGrp="1" noChangeAspect="1"/>
          </p:cNvPicPr>
          <p:nvPr>
            <p:ph type="pic" sz="quarter" idx="26"/>
          </p:nvPr>
        </p:nvPicPr>
        <p:blipFill>
          <a:blip r:embed="rId3"/>
          <a:srcRect l="3426" r="3426"/>
          <a:stretch>
            <a:fillRect/>
          </a:stretch>
        </p:blipFill>
        <p:spPr>
          <a:xfrm>
            <a:off x="4663440" y="1319777"/>
            <a:ext cx="3749039" cy="3017520"/>
          </a:xfrm>
        </p:spPr>
      </p:pic>
    </p:spTree>
    <p:extLst>
      <p:ext uri="{BB962C8B-B14F-4D97-AF65-F5344CB8AC3E}">
        <p14:creationId xmlns:p14="http://schemas.microsoft.com/office/powerpoint/2010/main" val="448812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62</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CLASSIFY SPIKES</a:t>
            </a:r>
          </a:p>
        </p:txBody>
      </p:sp>
      <p:pic>
        <p:nvPicPr>
          <p:cNvPr id="10" name="Picture Placeholder 9" descr="Chart&#10;&#10;Description automatically generated">
            <a:extLst>
              <a:ext uri="{FF2B5EF4-FFF2-40B4-BE49-F238E27FC236}">
                <a16:creationId xmlns:a16="http://schemas.microsoft.com/office/drawing/2014/main" id="{FC9C6C7D-A296-4E9E-876C-C74C3E727356}"/>
              </a:ext>
            </a:extLst>
          </p:cNvPr>
          <p:cNvPicPr>
            <a:picLocks noGrp="1" noChangeAspect="1"/>
          </p:cNvPicPr>
          <p:nvPr>
            <p:ph type="pic" sz="quarter" idx="23"/>
          </p:nvPr>
        </p:nvPicPr>
        <p:blipFill>
          <a:blip r:embed="rId2"/>
          <a:srcRect l="3406" r="3406"/>
          <a:stretch>
            <a:fillRect/>
          </a:stretch>
        </p:blipFill>
        <p:spPr>
          <a:xfrm>
            <a:off x="639951" y="1312577"/>
            <a:ext cx="3749039" cy="3017520"/>
          </a:xfrm>
        </p:spPr>
      </p:pic>
      <p:pic>
        <p:nvPicPr>
          <p:cNvPr id="13" name="Picture Placeholder 12" descr="Chart&#10;&#10;Description automatically generated">
            <a:extLst>
              <a:ext uri="{FF2B5EF4-FFF2-40B4-BE49-F238E27FC236}">
                <a16:creationId xmlns:a16="http://schemas.microsoft.com/office/drawing/2014/main" id="{87BE02E9-BC04-4A91-AAAE-43C4D44A1F16}"/>
              </a:ext>
            </a:extLst>
          </p:cNvPr>
          <p:cNvPicPr>
            <a:picLocks noGrp="1" noChangeAspect="1"/>
          </p:cNvPicPr>
          <p:nvPr>
            <p:ph type="pic" sz="quarter" idx="26"/>
          </p:nvPr>
        </p:nvPicPr>
        <p:blipFill>
          <a:blip r:embed="rId3"/>
          <a:srcRect l="3426" r="3426"/>
          <a:stretch>
            <a:fillRect/>
          </a:stretch>
        </p:blipFill>
        <p:spPr>
          <a:xfrm>
            <a:off x="4663440" y="1312577"/>
            <a:ext cx="3749039" cy="3017520"/>
          </a:xfrm>
        </p:spPr>
      </p:pic>
    </p:spTree>
    <p:extLst>
      <p:ext uri="{BB962C8B-B14F-4D97-AF65-F5344CB8AC3E}">
        <p14:creationId xmlns:p14="http://schemas.microsoft.com/office/powerpoint/2010/main" val="646059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63</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CLASSIFY SPIKES</a:t>
            </a:r>
          </a:p>
        </p:txBody>
      </p:sp>
      <p:pic>
        <p:nvPicPr>
          <p:cNvPr id="11" name="Picture Placeholder 10" descr="Chart&#10;&#10;Description automatically generated">
            <a:extLst>
              <a:ext uri="{FF2B5EF4-FFF2-40B4-BE49-F238E27FC236}">
                <a16:creationId xmlns:a16="http://schemas.microsoft.com/office/drawing/2014/main" id="{5949FD50-09D5-4CDC-95DE-F2CE58180836}"/>
              </a:ext>
            </a:extLst>
          </p:cNvPr>
          <p:cNvPicPr>
            <a:picLocks noGrp="1" noChangeAspect="1"/>
          </p:cNvPicPr>
          <p:nvPr>
            <p:ph type="pic" sz="quarter" idx="23"/>
          </p:nvPr>
        </p:nvPicPr>
        <p:blipFill>
          <a:blip r:embed="rId2"/>
          <a:srcRect l="3406" r="3406"/>
          <a:stretch>
            <a:fillRect/>
          </a:stretch>
        </p:blipFill>
        <p:spPr>
          <a:xfrm>
            <a:off x="2697479" y="1313004"/>
            <a:ext cx="3749039" cy="3017520"/>
          </a:xfrm>
        </p:spPr>
      </p:pic>
    </p:spTree>
    <p:extLst>
      <p:ext uri="{BB962C8B-B14F-4D97-AF65-F5344CB8AC3E}">
        <p14:creationId xmlns:p14="http://schemas.microsoft.com/office/powerpoint/2010/main" val="357921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64</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1" name="Picture Placeholder 10" descr="Chart, histogram&#10;&#10;Description automatically generated">
            <a:extLst>
              <a:ext uri="{FF2B5EF4-FFF2-40B4-BE49-F238E27FC236}">
                <a16:creationId xmlns:a16="http://schemas.microsoft.com/office/drawing/2014/main" id="{D566A14D-ECD1-4F83-A8F2-0ECEDD94A7BF}"/>
              </a:ext>
            </a:extLst>
          </p:cNvPr>
          <p:cNvPicPr>
            <a:picLocks noGrp="1" noChangeAspect="1"/>
          </p:cNvPicPr>
          <p:nvPr>
            <p:ph type="pic" sz="quarter" idx="23"/>
          </p:nvPr>
        </p:nvPicPr>
        <p:blipFill>
          <a:blip r:embed="rId2"/>
          <a:srcRect l="3406" r="3406"/>
          <a:stretch>
            <a:fillRect/>
          </a:stretch>
        </p:blipFill>
        <p:spPr>
          <a:xfrm>
            <a:off x="639951" y="1449377"/>
            <a:ext cx="3749039" cy="3017520"/>
          </a:xfrm>
        </p:spPr>
      </p:pic>
      <p:pic>
        <p:nvPicPr>
          <p:cNvPr id="14" name="Picture Placeholder 13" descr="Chart, histogram&#10;&#10;Description automatically generated">
            <a:extLst>
              <a:ext uri="{FF2B5EF4-FFF2-40B4-BE49-F238E27FC236}">
                <a16:creationId xmlns:a16="http://schemas.microsoft.com/office/drawing/2014/main" id="{9C561BA1-93E5-4D1F-BB19-13285B488D0F}"/>
              </a:ext>
            </a:extLst>
          </p:cNvPr>
          <p:cNvPicPr>
            <a:picLocks noGrp="1" noChangeAspect="1"/>
          </p:cNvPicPr>
          <p:nvPr>
            <p:ph type="pic" sz="quarter" idx="26"/>
          </p:nvPr>
        </p:nvPicPr>
        <p:blipFill>
          <a:blip r:embed="rId3"/>
          <a:srcRect l="3426" r="3426"/>
          <a:stretch>
            <a:fillRect/>
          </a:stretch>
        </p:blipFill>
        <p:spPr>
          <a:xfrm>
            <a:off x="4663440" y="1449377"/>
            <a:ext cx="3749039" cy="3017520"/>
          </a:xfrm>
        </p:spPr>
      </p:pic>
    </p:spTree>
    <p:extLst>
      <p:ext uri="{BB962C8B-B14F-4D97-AF65-F5344CB8AC3E}">
        <p14:creationId xmlns:p14="http://schemas.microsoft.com/office/powerpoint/2010/main" val="721778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65</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0" name="Picture Placeholder 9" descr="Chart, histogram&#10;&#10;Description automatically generated">
            <a:extLst>
              <a:ext uri="{FF2B5EF4-FFF2-40B4-BE49-F238E27FC236}">
                <a16:creationId xmlns:a16="http://schemas.microsoft.com/office/drawing/2014/main" id="{283FCC5E-1765-43E6-A722-EB87B5C6B9EE}"/>
              </a:ext>
            </a:extLst>
          </p:cNvPr>
          <p:cNvPicPr>
            <a:picLocks noGrp="1" noChangeAspect="1"/>
          </p:cNvPicPr>
          <p:nvPr>
            <p:ph type="pic" sz="quarter" idx="23"/>
          </p:nvPr>
        </p:nvPicPr>
        <p:blipFill>
          <a:blip r:embed="rId2"/>
          <a:srcRect l="3406" r="3406"/>
          <a:stretch>
            <a:fillRect/>
          </a:stretch>
        </p:blipFill>
        <p:spPr>
          <a:xfrm>
            <a:off x="731521" y="1449377"/>
            <a:ext cx="3749039" cy="3017520"/>
          </a:xfrm>
        </p:spPr>
      </p:pic>
      <p:pic>
        <p:nvPicPr>
          <p:cNvPr id="13" name="Picture Placeholder 12" descr="Chart, bar chart, histogram&#10;&#10;Description automatically generated">
            <a:extLst>
              <a:ext uri="{FF2B5EF4-FFF2-40B4-BE49-F238E27FC236}">
                <a16:creationId xmlns:a16="http://schemas.microsoft.com/office/drawing/2014/main" id="{75A6C1C9-B5D1-4699-869A-2CA2F1953038}"/>
              </a:ext>
            </a:extLst>
          </p:cNvPr>
          <p:cNvPicPr>
            <a:picLocks noGrp="1" noChangeAspect="1"/>
          </p:cNvPicPr>
          <p:nvPr>
            <p:ph type="pic" sz="quarter" idx="26"/>
          </p:nvPr>
        </p:nvPicPr>
        <p:blipFill>
          <a:blip r:embed="rId3"/>
          <a:srcRect l="3426" r="3426"/>
          <a:stretch>
            <a:fillRect/>
          </a:stretch>
        </p:blipFill>
        <p:spPr>
          <a:xfrm>
            <a:off x="4735440" y="1449377"/>
            <a:ext cx="3749039" cy="3017520"/>
          </a:xfrm>
        </p:spPr>
      </p:pic>
    </p:spTree>
    <p:extLst>
      <p:ext uri="{BB962C8B-B14F-4D97-AF65-F5344CB8AC3E}">
        <p14:creationId xmlns:p14="http://schemas.microsoft.com/office/powerpoint/2010/main" val="3639494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66</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1" name="Picture Placeholder 10" descr="Chart, histogram&#10;&#10;Description automatically generated">
            <a:extLst>
              <a:ext uri="{FF2B5EF4-FFF2-40B4-BE49-F238E27FC236}">
                <a16:creationId xmlns:a16="http://schemas.microsoft.com/office/drawing/2014/main" id="{BC0B01DF-5558-4969-8359-F119ACC12F70}"/>
              </a:ext>
            </a:extLst>
          </p:cNvPr>
          <p:cNvPicPr>
            <a:picLocks noGrp="1" noChangeAspect="1"/>
          </p:cNvPicPr>
          <p:nvPr>
            <p:ph type="pic" sz="quarter" idx="23"/>
          </p:nvPr>
        </p:nvPicPr>
        <p:blipFill>
          <a:blip r:embed="rId2"/>
          <a:srcRect l="3406" r="3406"/>
          <a:stretch>
            <a:fillRect/>
          </a:stretch>
        </p:blipFill>
        <p:spPr>
          <a:xfrm>
            <a:off x="731522" y="1463777"/>
            <a:ext cx="3749039" cy="3017520"/>
          </a:xfrm>
        </p:spPr>
      </p:pic>
      <p:pic>
        <p:nvPicPr>
          <p:cNvPr id="14" name="Picture Placeholder 13" descr="Chart, histogram&#10;&#10;Description automatically generated">
            <a:extLst>
              <a:ext uri="{FF2B5EF4-FFF2-40B4-BE49-F238E27FC236}">
                <a16:creationId xmlns:a16="http://schemas.microsoft.com/office/drawing/2014/main" id="{4E0C7003-DD75-4AC0-94CC-7A738146A483}"/>
              </a:ext>
            </a:extLst>
          </p:cNvPr>
          <p:cNvPicPr>
            <a:picLocks noGrp="1" noChangeAspect="1"/>
          </p:cNvPicPr>
          <p:nvPr>
            <p:ph type="pic" sz="quarter" idx="26"/>
          </p:nvPr>
        </p:nvPicPr>
        <p:blipFill>
          <a:blip r:embed="rId3"/>
          <a:srcRect l="3426" r="3426"/>
          <a:stretch>
            <a:fillRect/>
          </a:stretch>
        </p:blipFill>
        <p:spPr>
          <a:xfrm>
            <a:off x="4663441" y="1463777"/>
            <a:ext cx="3749039" cy="3017520"/>
          </a:xfrm>
        </p:spPr>
      </p:pic>
    </p:spTree>
    <p:extLst>
      <p:ext uri="{BB962C8B-B14F-4D97-AF65-F5344CB8AC3E}">
        <p14:creationId xmlns:p14="http://schemas.microsoft.com/office/powerpoint/2010/main" val="2790286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67</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0" name="Picture Placeholder 9" descr="Chart, histogram&#10;&#10;Description automatically generated">
            <a:extLst>
              <a:ext uri="{FF2B5EF4-FFF2-40B4-BE49-F238E27FC236}">
                <a16:creationId xmlns:a16="http://schemas.microsoft.com/office/drawing/2014/main" id="{90CE0918-087D-4C88-B036-7975E1692494}"/>
              </a:ext>
            </a:extLst>
          </p:cNvPr>
          <p:cNvPicPr>
            <a:picLocks noGrp="1" noChangeAspect="1"/>
          </p:cNvPicPr>
          <p:nvPr>
            <p:ph type="pic" sz="quarter" idx="26"/>
          </p:nvPr>
        </p:nvPicPr>
        <p:blipFill>
          <a:blip r:embed="rId2"/>
          <a:srcRect l="3426" r="3426"/>
          <a:stretch>
            <a:fillRect/>
          </a:stretch>
        </p:blipFill>
        <p:spPr>
          <a:xfrm>
            <a:off x="2697479" y="1432150"/>
            <a:ext cx="3749039" cy="3017520"/>
          </a:xfrm>
        </p:spPr>
      </p:pic>
    </p:spTree>
    <p:extLst>
      <p:ext uri="{BB962C8B-B14F-4D97-AF65-F5344CB8AC3E}">
        <p14:creationId xmlns:p14="http://schemas.microsoft.com/office/powerpoint/2010/main" val="251838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68</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0" name="Picture Placeholder 9" descr="Chart, histogram&#10;&#10;Description automatically generated">
            <a:extLst>
              <a:ext uri="{FF2B5EF4-FFF2-40B4-BE49-F238E27FC236}">
                <a16:creationId xmlns:a16="http://schemas.microsoft.com/office/drawing/2014/main" id="{467AA5F8-3E2B-405A-9283-15276FEF6EBB}"/>
              </a:ext>
            </a:extLst>
          </p:cNvPr>
          <p:cNvPicPr>
            <a:picLocks noGrp="1" noChangeAspect="1"/>
          </p:cNvPicPr>
          <p:nvPr>
            <p:ph type="pic" sz="quarter" idx="23"/>
          </p:nvPr>
        </p:nvPicPr>
        <p:blipFill>
          <a:blip r:embed="rId2"/>
          <a:srcRect l="3406" r="3406"/>
          <a:stretch>
            <a:fillRect/>
          </a:stretch>
        </p:blipFill>
        <p:spPr>
          <a:xfrm>
            <a:off x="639951" y="1506977"/>
            <a:ext cx="3749039" cy="3017520"/>
          </a:xfrm>
        </p:spPr>
      </p:pic>
      <p:pic>
        <p:nvPicPr>
          <p:cNvPr id="13" name="Picture Placeholder 12" descr="Chart, histogram&#10;&#10;Description automatically generated">
            <a:extLst>
              <a:ext uri="{FF2B5EF4-FFF2-40B4-BE49-F238E27FC236}">
                <a16:creationId xmlns:a16="http://schemas.microsoft.com/office/drawing/2014/main" id="{036D403B-0A0B-456D-A0C2-F579F00E3511}"/>
              </a:ext>
            </a:extLst>
          </p:cNvPr>
          <p:cNvPicPr>
            <a:picLocks noGrp="1" noChangeAspect="1"/>
          </p:cNvPicPr>
          <p:nvPr>
            <p:ph type="pic" sz="quarter" idx="26"/>
          </p:nvPr>
        </p:nvPicPr>
        <p:blipFill>
          <a:blip r:embed="rId3"/>
          <a:srcRect l="3426" r="3426"/>
          <a:stretch>
            <a:fillRect/>
          </a:stretch>
        </p:blipFill>
        <p:spPr>
          <a:xfrm>
            <a:off x="4752849" y="1506977"/>
            <a:ext cx="3749039" cy="3017520"/>
          </a:xfrm>
        </p:spPr>
      </p:pic>
    </p:spTree>
    <p:extLst>
      <p:ext uri="{BB962C8B-B14F-4D97-AF65-F5344CB8AC3E}">
        <p14:creationId xmlns:p14="http://schemas.microsoft.com/office/powerpoint/2010/main" val="2006207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69</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1" name="Picture Placeholder 10" descr="Chart, histogram&#10;&#10;Description automatically generated">
            <a:extLst>
              <a:ext uri="{FF2B5EF4-FFF2-40B4-BE49-F238E27FC236}">
                <a16:creationId xmlns:a16="http://schemas.microsoft.com/office/drawing/2014/main" id="{C77AA2D4-2AE8-4A6F-AA5C-EB189ECC3A7A}"/>
              </a:ext>
            </a:extLst>
          </p:cNvPr>
          <p:cNvPicPr>
            <a:picLocks noGrp="1" noChangeAspect="1"/>
          </p:cNvPicPr>
          <p:nvPr>
            <p:ph type="pic" sz="quarter" idx="23"/>
          </p:nvPr>
        </p:nvPicPr>
        <p:blipFill>
          <a:blip r:embed="rId2"/>
          <a:srcRect l="3406" r="3406"/>
          <a:stretch>
            <a:fillRect/>
          </a:stretch>
        </p:blipFill>
        <p:spPr>
          <a:xfrm>
            <a:off x="639951" y="1463777"/>
            <a:ext cx="3749039" cy="3017520"/>
          </a:xfrm>
        </p:spPr>
      </p:pic>
      <p:pic>
        <p:nvPicPr>
          <p:cNvPr id="14" name="Picture Placeholder 13" descr="Chart, histogram&#10;&#10;Description automatically generated">
            <a:extLst>
              <a:ext uri="{FF2B5EF4-FFF2-40B4-BE49-F238E27FC236}">
                <a16:creationId xmlns:a16="http://schemas.microsoft.com/office/drawing/2014/main" id="{83CE55FD-DDFB-4202-B75A-E29B3F4CC4DA}"/>
              </a:ext>
            </a:extLst>
          </p:cNvPr>
          <p:cNvPicPr>
            <a:picLocks noGrp="1" noChangeAspect="1"/>
          </p:cNvPicPr>
          <p:nvPr>
            <p:ph type="pic" sz="quarter" idx="26"/>
          </p:nvPr>
        </p:nvPicPr>
        <p:blipFill>
          <a:blip r:embed="rId3"/>
          <a:srcRect l="3426" r="3426"/>
          <a:stretch>
            <a:fillRect/>
          </a:stretch>
        </p:blipFill>
        <p:spPr>
          <a:xfrm>
            <a:off x="4663440" y="1463777"/>
            <a:ext cx="3749039" cy="3017520"/>
          </a:xfrm>
        </p:spPr>
      </p:pic>
    </p:spTree>
    <p:extLst>
      <p:ext uri="{BB962C8B-B14F-4D97-AF65-F5344CB8AC3E}">
        <p14:creationId xmlns:p14="http://schemas.microsoft.com/office/powerpoint/2010/main" val="352024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94648-C739-400D-983F-CE249A16E1D0}"/>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ABC8A7B4-F289-4679-902B-9DE3A542CB84}"/>
              </a:ext>
            </a:extLst>
          </p:cNvPr>
          <p:cNvSpPr>
            <a:spLocks noGrp="1"/>
          </p:cNvSpPr>
          <p:nvPr>
            <p:ph type="sldNum" sz="quarter" idx="19"/>
          </p:nvPr>
        </p:nvSpPr>
        <p:spPr/>
        <p:txBody>
          <a:bodyPr/>
          <a:lstStyle/>
          <a:p>
            <a:fld id="{B6238B5B-F19C-E947-A0BC-87BD7983F871}" type="slidenum">
              <a:rPr lang="en-US" smtClean="0"/>
              <a:pPr/>
              <a:t>7</a:t>
            </a:fld>
            <a:endParaRPr lang="en-US" dirty="0"/>
          </a:p>
        </p:txBody>
      </p:sp>
      <p:sp>
        <p:nvSpPr>
          <p:cNvPr id="4" name="Text Placeholder 3">
            <a:extLst>
              <a:ext uri="{FF2B5EF4-FFF2-40B4-BE49-F238E27FC236}">
                <a16:creationId xmlns:a16="http://schemas.microsoft.com/office/drawing/2014/main" id="{BE6B3D62-7236-45E3-A0F4-EE5BA77D6693}"/>
              </a:ext>
            </a:extLst>
          </p:cNvPr>
          <p:cNvSpPr>
            <a:spLocks noGrp="1"/>
          </p:cNvSpPr>
          <p:nvPr>
            <p:ph type="body" sz="quarter" idx="20"/>
          </p:nvPr>
        </p:nvSpPr>
        <p:spPr>
          <a:xfrm>
            <a:off x="640079" y="1554480"/>
            <a:ext cx="3840480" cy="2790508"/>
          </a:xfrm>
        </p:spPr>
        <p:txBody>
          <a:bodyPr/>
          <a:lstStyle/>
          <a:p>
            <a:r>
              <a:rPr lang="en-US" dirty="0"/>
              <a:t>As shown in the figure, T-SNE tends to drag similar items closer. In this case, hierarchical clustering may be a better choice than k-mean. </a:t>
            </a:r>
          </a:p>
          <a:p>
            <a:pPr marL="285750" indent="-285750">
              <a:buFont typeface="Arial" panose="020B0604020202020204" pitchFamily="34" charset="0"/>
              <a:buChar char="•"/>
            </a:pPr>
            <a:r>
              <a:rPr lang="en-US" dirty="0"/>
              <a:t>Single-linkage is selected over complete linkage, with the intent to isolate small amounts of similar signals that are not action potentials (Shown in the red circle).</a:t>
            </a:r>
          </a:p>
          <a:p>
            <a:pPr marL="285750" indent="-285750">
              <a:buFont typeface="Arial" panose="020B0604020202020204" pitchFamily="34" charset="0"/>
              <a:buChar char="•"/>
            </a:pPr>
            <a:r>
              <a:rPr lang="en-US" dirty="0"/>
              <a:t>Then, a threshold is determined to remove clusters that have small number of samples.</a:t>
            </a:r>
          </a:p>
        </p:txBody>
      </p:sp>
      <p:sp>
        <p:nvSpPr>
          <p:cNvPr id="5" name="Text Placeholder 4">
            <a:extLst>
              <a:ext uri="{FF2B5EF4-FFF2-40B4-BE49-F238E27FC236}">
                <a16:creationId xmlns:a16="http://schemas.microsoft.com/office/drawing/2014/main" id="{9200E94E-0907-4279-A930-FB3C523A9BDF}"/>
              </a:ext>
            </a:extLst>
          </p:cNvPr>
          <p:cNvSpPr>
            <a:spLocks noGrp="1"/>
          </p:cNvSpPr>
          <p:nvPr>
            <p:ph type="body" sz="quarter" idx="21"/>
          </p:nvPr>
        </p:nvSpPr>
        <p:spPr/>
        <p:txBody>
          <a:bodyPr/>
          <a:lstStyle/>
          <a:p>
            <a:r>
              <a:rPr lang="en-US" dirty="0"/>
              <a:t>Spike clustering</a:t>
            </a:r>
          </a:p>
        </p:txBody>
      </p:sp>
      <p:pic>
        <p:nvPicPr>
          <p:cNvPr id="9" name="Picture Placeholder 8" descr="Chart, scatter chart&#10;&#10;Description automatically generated">
            <a:extLst>
              <a:ext uri="{FF2B5EF4-FFF2-40B4-BE49-F238E27FC236}">
                <a16:creationId xmlns:a16="http://schemas.microsoft.com/office/drawing/2014/main" id="{1817291B-24D1-496C-9C05-07F2A44A4511}"/>
              </a:ext>
            </a:extLst>
          </p:cNvPr>
          <p:cNvPicPr>
            <a:picLocks noGrp="1" noChangeAspect="1"/>
          </p:cNvPicPr>
          <p:nvPr>
            <p:ph type="pic" sz="quarter" idx="22"/>
          </p:nvPr>
        </p:nvPicPr>
        <p:blipFill>
          <a:blip r:embed="rId2"/>
          <a:srcRect l="5277" r="5277"/>
          <a:stretch>
            <a:fillRect/>
          </a:stretch>
        </p:blipFill>
        <p:spPr/>
      </p:pic>
      <p:sp>
        <p:nvSpPr>
          <p:cNvPr id="7" name="Title 6">
            <a:extLst>
              <a:ext uri="{FF2B5EF4-FFF2-40B4-BE49-F238E27FC236}">
                <a16:creationId xmlns:a16="http://schemas.microsoft.com/office/drawing/2014/main" id="{40326A2D-F7C5-4007-BEC9-02C96582A433}"/>
              </a:ext>
            </a:extLst>
          </p:cNvPr>
          <p:cNvSpPr>
            <a:spLocks noGrp="1"/>
          </p:cNvSpPr>
          <p:nvPr>
            <p:ph type="title"/>
          </p:nvPr>
        </p:nvSpPr>
        <p:spPr/>
        <p:txBody>
          <a:bodyPr/>
          <a:lstStyle/>
          <a:p>
            <a:r>
              <a:rPr lang="en-US" dirty="0"/>
              <a:t>Method</a:t>
            </a:r>
          </a:p>
        </p:txBody>
      </p:sp>
    </p:spTree>
    <p:extLst>
      <p:ext uri="{BB962C8B-B14F-4D97-AF65-F5344CB8AC3E}">
        <p14:creationId xmlns:p14="http://schemas.microsoft.com/office/powerpoint/2010/main" val="2660210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70</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10" name="Picture Placeholder 9" descr="Chart, bar chart, histogram&#10;&#10;Description automatically generated">
            <a:extLst>
              <a:ext uri="{FF2B5EF4-FFF2-40B4-BE49-F238E27FC236}">
                <a16:creationId xmlns:a16="http://schemas.microsoft.com/office/drawing/2014/main" id="{25259461-7A29-4593-AB35-C50C3CAC7092}"/>
              </a:ext>
            </a:extLst>
          </p:cNvPr>
          <p:cNvPicPr>
            <a:picLocks noGrp="1" noChangeAspect="1"/>
          </p:cNvPicPr>
          <p:nvPr>
            <p:ph type="pic" sz="quarter" idx="23"/>
          </p:nvPr>
        </p:nvPicPr>
        <p:blipFill>
          <a:blip r:embed="rId2"/>
          <a:srcRect l="3426" r="3426"/>
          <a:stretch>
            <a:fillRect/>
          </a:stretch>
        </p:blipFill>
        <p:spPr>
          <a:xfrm>
            <a:off x="582613" y="1543050"/>
            <a:ext cx="3748087" cy="3017838"/>
          </a:xfrm>
        </p:spPr>
      </p:pic>
      <p:pic>
        <p:nvPicPr>
          <p:cNvPr id="13" name="Picture Placeholder 12" descr="Chart, histogram&#10;&#10;Description automatically generated">
            <a:extLst>
              <a:ext uri="{FF2B5EF4-FFF2-40B4-BE49-F238E27FC236}">
                <a16:creationId xmlns:a16="http://schemas.microsoft.com/office/drawing/2014/main" id="{6E329513-7A19-4CBA-BA23-DD6293FA5B8D}"/>
              </a:ext>
            </a:extLst>
          </p:cNvPr>
          <p:cNvPicPr>
            <a:picLocks noGrp="1" noChangeAspect="1"/>
          </p:cNvPicPr>
          <p:nvPr>
            <p:ph type="pic" sz="quarter" idx="26"/>
          </p:nvPr>
        </p:nvPicPr>
        <p:blipFill>
          <a:blip r:embed="rId3"/>
          <a:srcRect l="3426" r="3426"/>
          <a:stretch>
            <a:fillRect/>
          </a:stretch>
        </p:blipFill>
        <p:spPr>
          <a:xfrm>
            <a:off x="4813300" y="1543050"/>
            <a:ext cx="3748088" cy="3017838"/>
          </a:xfrm>
        </p:spPr>
      </p:pic>
    </p:spTree>
    <p:extLst>
      <p:ext uri="{BB962C8B-B14F-4D97-AF65-F5344CB8AC3E}">
        <p14:creationId xmlns:p14="http://schemas.microsoft.com/office/powerpoint/2010/main" val="203746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D54BC-1313-4DF9-B712-9F371F54F57E}"/>
              </a:ext>
            </a:extLst>
          </p:cNvPr>
          <p:cNvSpPr>
            <a:spLocks noGrp="1"/>
          </p:cNvSpPr>
          <p:nvPr>
            <p:ph type="dt" sz="half" idx="18"/>
          </p:nvPr>
        </p:nvSpPr>
        <p:spPr/>
        <p:txBody>
          <a:bodyPr/>
          <a:lstStyle/>
          <a:p>
            <a:fld id="{B9EB0CAB-07AA-2647-BE58-7A658EF3CBEE}"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C8B31FD-1963-4D2D-B21E-906A10605952}"/>
              </a:ext>
            </a:extLst>
          </p:cNvPr>
          <p:cNvSpPr>
            <a:spLocks noGrp="1"/>
          </p:cNvSpPr>
          <p:nvPr>
            <p:ph type="sldNum" sz="quarter" idx="19"/>
          </p:nvPr>
        </p:nvSpPr>
        <p:spPr/>
        <p:txBody>
          <a:bodyPr/>
          <a:lstStyle/>
          <a:p>
            <a:fld id="{B6238B5B-F19C-E947-A0BC-87BD7983F871}" type="slidenum">
              <a:rPr lang="en-US" smtClean="0"/>
              <a:pPr/>
              <a:t>71</a:t>
            </a:fld>
            <a:endParaRPr lang="en-US" dirty="0"/>
          </a:p>
        </p:txBody>
      </p:sp>
      <p:sp>
        <p:nvSpPr>
          <p:cNvPr id="8" name="Text Placeholder 4">
            <a:extLst>
              <a:ext uri="{FF2B5EF4-FFF2-40B4-BE49-F238E27FC236}">
                <a16:creationId xmlns:a16="http://schemas.microsoft.com/office/drawing/2014/main" id="{08C8AED4-1AD6-4183-B1CB-D24D7CED02D8}"/>
              </a:ext>
            </a:extLst>
          </p:cNvPr>
          <p:cNvSpPr txBox="1">
            <a:spLocks/>
          </p:cNvSpPr>
          <p:nvPr/>
        </p:nvSpPr>
        <p:spPr>
          <a:xfrm>
            <a:off x="2651760" y="948840"/>
            <a:ext cx="3840479" cy="21945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None/>
            </a:pPr>
            <a:r>
              <a:rPr lang="en-US" b="1" dirty="0"/>
              <a:t>ANALYSIS</a:t>
            </a:r>
          </a:p>
        </p:txBody>
      </p:sp>
      <p:pic>
        <p:nvPicPr>
          <p:cNvPr id="7" name="Picture Placeholder 6" descr="Chart, histogram&#10;&#10;Description automatically generated">
            <a:extLst>
              <a:ext uri="{FF2B5EF4-FFF2-40B4-BE49-F238E27FC236}">
                <a16:creationId xmlns:a16="http://schemas.microsoft.com/office/drawing/2014/main" id="{F29BC7B2-D02A-447A-8340-2DD0F1BFFE5D}"/>
              </a:ext>
            </a:extLst>
          </p:cNvPr>
          <p:cNvPicPr>
            <a:picLocks noGrp="1" noChangeAspect="1"/>
          </p:cNvPicPr>
          <p:nvPr>
            <p:ph type="pic" sz="quarter" idx="26"/>
          </p:nvPr>
        </p:nvPicPr>
        <p:blipFill>
          <a:blip r:embed="rId2"/>
          <a:srcRect l="3426" r="3426"/>
          <a:stretch>
            <a:fillRect/>
          </a:stretch>
        </p:blipFill>
        <p:spPr>
          <a:xfrm>
            <a:off x="2789238" y="1593850"/>
            <a:ext cx="3748087" cy="3017838"/>
          </a:xfrm>
        </p:spPr>
      </p:pic>
    </p:spTree>
    <p:extLst>
      <p:ext uri="{BB962C8B-B14F-4D97-AF65-F5344CB8AC3E}">
        <p14:creationId xmlns:p14="http://schemas.microsoft.com/office/powerpoint/2010/main" val="346726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780F44-C24F-4A9F-8AC0-E48E1FFBA536}"/>
              </a:ext>
            </a:extLst>
          </p:cNvPr>
          <p:cNvSpPr>
            <a:spLocks noGrp="1"/>
          </p:cNvSpPr>
          <p:nvPr>
            <p:ph type="body" sz="quarter" idx="13"/>
          </p:nvPr>
        </p:nvSpPr>
        <p:spPr>
          <a:xfrm>
            <a:off x="1097279" y="1214587"/>
            <a:ext cx="6858000" cy="430887"/>
          </a:xfrm>
        </p:spPr>
        <p:txBody>
          <a:bodyPr/>
          <a:lstStyle/>
          <a:p>
            <a:r>
              <a:rPr lang="en-US" dirty="0"/>
              <a:t>From the comparison of 3 dataset, a few points that are worth-mentioning are the followings:</a:t>
            </a:r>
          </a:p>
        </p:txBody>
      </p:sp>
      <p:sp>
        <p:nvSpPr>
          <p:cNvPr id="4" name="Date Placeholder 3">
            <a:extLst>
              <a:ext uri="{FF2B5EF4-FFF2-40B4-BE49-F238E27FC236}">
                <a16:creationId xmlns:a16="http://schemas.microsoft.com/office/drawing/2014/main" id="{8708D841-14A9-42A5-A49F-0CD026587C2D}"/>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B923EDD0-4335-4802-BE05-C5DE5454A8E5}"/>
              </a:ext>
            </a:extLst>
          </p:cNvPr>
          <p:cNvSpPr>
            <a:spLocks noGrp="1"/>
          </p:cNvSpPr>
          <p:nvPr>
            <p:ph type="sldNum" sz="quarter" idx="19"/>
          </p:nvPr>
        </p:nvSpPr>
        <p:spPr/>
        <p:txBody>
          <a:bodyPr/>
          <a:lstStyle/>
          <a:p>
            <a:fld id="{B6238B5B-F19C-E947-A0BC-87BD7983F871}" type="slidenum">
              <a:rPr lang="en-US" smtClean="0"/>
              <a:pPr/>
              <a:t>72</a:t>
            </a:fld>
            <a:endParaRPr lang="en-US" dirty="0"/>
          </a:p>
        </p:txBody>
      </p:sp>
      <p:sp>
        <p:nvSpPr>
          <p:cNvPr id="6" name="Title 5">
            <a:extLst>
              <a:ext uri="{FF2B5EF4-FFF2-40B4-BE49-F238E27FC236}">
                <a16:creationId xmlns:a16="http://schemas.microsoft.com/office/drawing/2014/main" id="{3135ADC1-E630-4F25-90EC-E661F2626484}"/>
              </a:ext>
            </a:extLst>
          </p:cNvPr>
          <p:cNvSpPr>
            <a:spLocks noGrp="1"/>
          </p:cNvSpPr>
          <p:nvPr>
            <p:ph type="title"/>
          </p:nvPr>
        </p:nvSpPr>
        <p:spPr/>
        <p:txBody>
          <a:bodyPr/>
          <a:lstStyle/>
          <a:p>
            <a:r>
              <a:rPr lang="en-US" dirty="0"/>
              <a:t>Comparison</a:t>
            </a:r>
          </a:p>
        </p:txBody>
      </p:sp>
      <p:sp>
        <p:nvSpPr>
          <p:cNvPr id="7" name="Text Placeholder 6">
            <a:extLst>
              <a:ext uri="{FF2B5EF4-FFF2-40B4-BE49-F238E27FC236}">
                <a16:creationId xmlns:a16="http://schemas.microsoft.com/office/drawing/2014/main" id="{DDC28923-3CD5-4A67-88FF-9540DBC14F33}"/>
              </a:ext>
            </a:extLst>
          </p:cNvPr>
          <p:cNvSpPr>
            <a:spLocks noGrp="1"/>
          </p:cNvSpPr>
          <p:nvPr>
            <p:ph type="body" sz="quarter" idx="21"/>
          </p:nvPr>
        </p:nvSpPr>
        <p:spPr>
          <a:xfrm>
            <a:off x="1143000" y="1796483"/>
            <a:ext cx="6463453" cy="1756378"/>
          </a:xfrm>
        </p:spPr>
        <p:txBody>
          <a:bodyPr/>
          <a:lstStyle/>
          <a:p>
            <a:r>
              <a:rPr lang="en-US" dirty="0"/>
              <a:t>The inter-spike interval distribution may provide insight on whether the classification is correct. A more Poisson-like distribution is more likely to be a well-classified spike.</a:t>
            </a:r>
          </a:p>
          <a:p>
            <a:r>
              <a:rPr lang="en-US" dirty="0"/>
              <a:t>Wavelet denoising may provide a new way for spike detection with proper combination of thresholding as the resulted high peaks are related to a sudden changes in the raw data.</a:t>
            </a:r>
          </a:p>
          <a:p>
            <a:r>
              <a:rPr lang="en-US" dirty="0"/>
              <a:t>The preset hyperparameter and the adaptive thresholding in the algorithm tend to work better on larger number of samples.</a:t>
            </a:r>
          </a:p>
        </p:txBody>
      </p:sp>
    </p:spTree>
    <p:extLst>
      <p:ext uri="{BB962C8B-B14F-4D97-AF65-F5344CB8AC3E}">
        <p14:creationId xmlns:p14="http://schemas.microsoft.com/office/powerpoint/2010/main" val="3200535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780F44-C24F-4A9F-8AC0-E48E1FFBA536}"/>
              </a:ext>
            </a:extLst>
          </p:cNvPr>
          <p:cNvSpPr>
            <a:spLocks noGrp="1"/>
          </p:cNvSpPr>
          <p:nvPr>
            <p:ph type="body" sz="quarter" idx="13"/>
          </p:nvPr>
        </p:nvSpPr>
        <p:spPr>
          <a:xfrm>
            <a:off x="1097279" y="1214587"/>
            <a:ext cx="6858000" cy="430887"/>
          </a:xfrm>
        </p:spPr>
        <p:txBody>
          <a:bodyPr/>
          <a:lstStyle/>
          <a:p>
            <a:r>
              <a:rPr lang="en-US" dirty="0"/>
              <a:t>After the evaluation of a few EMG signals and the comparison between them, some advantage of the algorithm does exist while many problems exist.</a:t>
            </a:r>
          </a:p>
        </p:txBody>
      </p:sp>
      <p:sp>
        <p:nvSpPr>
          <p:cNvPr id="4" name="Date Placeholder 3">
            <a:extLst>
              <a:ext uri="{FF2B5EF4-FFF2-40B4-BE49-F238E27FC236}">
                <a16:creationId xmlns:a16="http://schemas.microsoft.com/office/drawing/2014/main" id="{8708D841-14A9-42A5-A49F-0CD026587C2D}"/>
              </a:ext>
            </a:extLst>
          </p:cNvPr>
          <p:cNvSpPr>
            <a:spLocks noGrp="1"/>
          </p:cNvSpPr>
          <p:nvPr>
            <p:ph type="dt" sz="half" idx="18"/>
          </p:nvPr>
        </p:nvSpPr>
        <p:spPr/>
        <p:txBody>
          <a:bodyPr/>
          <a:lstStyle/>
          <a:p>
            <a:fld id="{F7BF61F8-88B3-FE4F-8169-B5261E98FF9B}" type="datetime4">
              <a:rPr lang="en-US" smtClean="0"/>
              <a:t>December 15, 2020</a:t>
            </a:fld>
            <a:endParaRPr lang="en-US" dirty="0"/>
          </a:p>
        </p:txBody>
      </p:sp>
      <p:sp>
        <p:nvSpPr>
          <p:cNvPr id="5" name="Slide Number Placeholder 4">
            <a:extLst>
              <a:ext uri="{FF2B5EF4-FFF2-40B4-BE49-F238E27FC236}">
                <a16:creationId xmlns:a16="http://schemas.microsoft.com/office/drawing/2014/main" id="{B923EDD0-4335-4802-BE05-C5DE5454A8E5}"/>
              </a:ext>
            </a:extLst>
          </p:cNvPr>
          <p:cNvSpPr>
            <a:spLocks noGrp="1"/>
          </p:cNvSpPr>
          <p:nvPr>
            <p:ph type="sldNum" sz="quarter" idx="19"/>
          </p:nvPr>
        </p:nvSpPr>
        <p:spPr/>
        <p:txBody>
          <a:bodyPr/>
          <a:lstStyle/>
          <a:p>
            <a:fld id="{B6238B5B-F19C-E947-A0BC-87BD7983F871}" type="slidenum">
              <a:rPr lang="en-US" smtClean="0"/>
              <a:pPr/>
              <a:t>73</a:t>
            </a:fld>
            <a:endParaRPr lang="en-US" dirty="0"/>
          </a:p>
        </p:txBody>
      </p:sp>
      <p:sp>
        <p:nvSpPr>
          <p:cNvPr id="6" name="Title 5">
            <a:extLst>
              <a:ext uri="{FF2B5EF4-FFF2-40B4-BE49-F238E27FC236}">
                <a16:creationId xmlns:a16="http://schemas.microsoft.com/office/drawing/2014/main" id="{3135ADC1-E630-4F25-90EC-E661F2626484}"/>
              </a:ext>
            </a:extLst>
          </p:cNvPr>
          <p:cNvSpPr>
            <a:spLocks noGrp="1"/>
          </p:cNvSpPr>
          <p:nvPr>
            <p:ph type="title"/>
          </p:nvPr>
        </p:nvSpPr>
        <p:spPr/>
        <p:txBody>
          <a:bodyPr/>
          <a:lstStyle/>
          <a:p>
            <a:r>
              <a:rPr lang="en-US" dirty="0"/>
              <a:t>Conclusion</a:t>
            </a:r>
          </a:p>
        </p:txBody>
      </p:sp>
      <p:sp>
        <p:nvSpPr>
          <p:cNvPr id="7" name="Text Placeholder 6">
            <a:extLst>
              <a:ext uri="{FF2B5EF4-FFF2-40B4-BE49-F238E27FC236}">
                <a16:creationId xmlns:a16="http://schemas.microsoft.com/office/drawing/2014/main" id="{DDC28923-3CD5-4A67-88FF-9540DBC14F33}"/>
              </a:ext>
            </a:extLst>
          </p:cNvPr>
          <p:cNvSpPr>
            <a:spLocks noGrp="1"/>
          </p:cNvSpPr>
          <p:nvPr>
            <p:ph type="body" sz="quarter" idx="21"/>
          </p:nvPr>
        </p:nvSpPr>
        <p:spPr>
          <a:xfrm>
            <a:off x="1143000" y="1796483"/>
            <a:ext cx="2934547" cy="2052870"/>
          </a:xfrm>
        </p:spPr>
        <p:txBody>
          <a:bodyPr/>
          <a:lstStyle/>
          <a:p>
            <a:pPr marL="0" indent="0">
              <a:buNone/>
            </a:pPr>
            <a:r>
              <a:rPr lang="en-US" b="1" dirty="0"/>
              <a:t>Pros</a:t>
            </a:r>
          </a:p>
          <a:p>
            <a:r>
              <a:rPr lang="en-US" dirty="0"/>
              <a:t>Acceptable accuracy when dealing with signals that are less overlapped and number of spikes are over 1000.</a:t>
            </a:r>
          </a:p>
          <a:p>
            <a:r>
              <a:rPr lang="en-US" dirty="0"/>
              <a:t>Fully autonomous feature with some simple adaptive tuning</a:t>
            </a:r>
          </a:p>
          <a:p>
            <a:r>
              <a:rPr lang="en-US" dirty="0"/>
              <a:t>Ability to drop potential false spike samples</a:t>
            </a:r>
          </a:p>
        </p:txBody>
      </p:sp>
      <p:sp>
        <p:nvSpPr>
          <p:cNvPr id="8" name="Text Placeholder 6">
            <a:extLst>
              <a:ext uri="{FF2B5EF4-FFF2-40B4-BE49-F238E27FC236}">
                <a16:creationId xmlns:a16="http://schemas.microsoft.com/office/drawing/2014/main" id="{1EA53C19-5951-445B-B94D-D84AF5155848}"/>
              </a:ext>
            </a:extLst>
          </p:cNvPr>
          <p:cNvSpPr txBox="1">
            <a:spLocks/>
          </p:cNvSpPr>
          <p:nvPr/>
        </p:nvSpPr>
        <p:spPr>
          <a:xfrm>
            <a:off x="4790440" y="1792309"/>
            <a:ext cx="2934547" cy="2440668"/>
          </a:xfrm>
          <a:prstGeom prst="rect">
            <a:avLst/>
          </a:prstGeom>
        </p:spPr>
        <p:txBody>
          <a:bodyPr vert="horz" lIns="365760" tIns="0" rIns="0" bIns="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Sensitive hyperparameters in T-SNE</a:t>
            </a:r>
          </a:p>
          <a:p>
            <a:r>
              <a:rPr lang="en-US" dirty="0"/>
              <a:t>T-SNE cascaded with linkage of large cluster number may leads to contradicting results between different iteration</a:t>
            </a:r>
          </a:p>
          <a:p>
            <a:r>
              <a:rPr lang="en-US" dirty="0"/>
              <a:t>Low accuracy when dealing with small number of samples as it tends to over classify spikes in this scenario.</a:t>
            </a:r>
          </a:p>
        </p:txBody>
      </p:sp>
    </p:spTree>
    <p:extLst>
      <p:ext uri="{BB962C8B-B14F-4D97-AF65-F5344CB8AC3E}">
        <p14:creationId xmlns:p14="http://schemas.microsoft.com/office/powerpoint/2010/main" val="1233512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F4B531-0F7B-1547-AF6D-DE0C367BABD4}"/>
              </a:ext>
            </a:extLst>
          </p:cNvPr>
          <p:cNvSpPr>
            <a:spLocks noGrp="1"/>
          </p:cNvSpPr>
          <p:nvPr>
            <p:ph type="dt" sz="half" idx="18"/>
          </p:nvPr>
        </p:nvSpPr>
        <p:spPr/>
        <p:txBody>
          <a:bodyPr/>
          <a:lstStyle/>
          <a:p>
            <a:fld id="{CD19E2CA-7A22-2A47-87A7-154317480B32}"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4F727CC1-6055-134F-AE25-C68C4A9ED0E9}"/>
              </a:ext>
            </a:extLst>
          </p:cNvPr>
          <p:cNvSpPr>
            <a:spLocks noGrp="1"/>
          </p:cNvSpPr>
          <p:nvPr>
            <p:ph type="sldNum" sz="quarter" idx="19"/>
          </p:nvPr>
        </p:nvSpPr>
        <p:spPr/>
        <p:txBody>
          <a:bodyPr/>
          <a:lstStyle/>
          <a:p>
            <a:fld id="{B6238B5B-F19C-E947-A0BC-87BD7983F871}" type="slidenum">
              <a:rPr lang="en-US" smtClean="0"/>
              <a:pPr/>
              <a:t>74</a:t>
            </a:fld>
            <a:endParaRPr lang="en-US" dirty="0"/>
          </a:p>
        </p:txBody>
      </p:sp>
    </p:spTree>
    <p:extLst>
      <p:ext uri="{BB962C8B-B14F-4D97-AF65-F5344CB8AC3E}">
        <p14:creationId xmlns:p14="http://schemas.microsoft.com/office/powerpoint/2010/main" val="395775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94648-C739-400D-983F-CE249A16E1D0}"/>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ABC8A7B4-F289-4679-902B-9DE3A542CB84}"/>
              </a:ext>
            </a:extLst>
          </p:cNvPr>
          <p:cNvSpPr>
            <a:spLocks noGrp="1"/>
          </p:cNvSpPr>
          <p:nvPr>
            <p:ph type="sldNum" sz="quarter" idx="19"/>
          </p:nvPr>
        </p:nvSpPr>
        <p:spPr/>
        <p:txBody>
          <a:bodyPr/>
          <a:lstStyle/>
          <a:p>
            <a:fld id="{B6238B5B-F19C-E947-A0BC-87BD7983F871}" type="slidenum">
              <a:rPr lang="en-US" smtClean="0"/>
              <a:pPr/>
              <a:t>8</a:t>
            </a:fld>
            <a:endParaRPr lang="en-US" dirty="0"/>
          </a:p>
        </p:txBody>
      </p:sp>
      <p:sp>
        <p:nvSpPr>
          <p:cNvPr id="4" name="Text Placeholder 3">
            <a:extLst>
              <a:ext uri="{FF2B5EF4-FFF2-40B4-BE49-F238E27FC236}">
                <a16:creationId xmlns:a16="http://schemas.microsoft.com/office/drawing/2014/main" id="{BE6B3D62-7236-45E3-A0F4-EE5BA77D6693}"/>
              </a:ext>
            </a:extLst>
          </p:cNvPr>
          <p:cNvSpPr>
            <a:spLocks noGrp="1"/>
          </p:cNvSpPr>
          <p:nvPr>
            <p:ph type="body" sz="quarter" idx="20"/>
          </p:nvPr>
        </p:nvSpPr>
        <p:spPr>
          <a:xfrm>
            <a:off x="640079" y="1554480"/>
            <a:ext cx="3840480" cy="2790508"/>
          </a:xfrm>
        </p:spPr>
        <p:txBody>
          <a:bodyPr/>
          <a:lstStyle/>
          <a:p>
            <a:r>
              <a:rPr lang="en-US" dirty="0"/>
              <a:t>As shown in the figure, T-SNE tends to drag similar items closer. In this case, hierarchical clustering may be a better choice than k-mean. </a:t>
            </a:r>
          </a:p>
          <a:p>
            <a:pPr marL="285750" indent="-285750">
              <a:buFont typeface="Arial" panose="020B0604020202020204" pitchFamily="34" charset="0"/>
              <a:buChar char="•"/>
            </a:pPr>
            <a:r>
              <a:rPr lang="en-US" dirty="0"/>
              <a:t>Over classification is a problem under this scheme as T-SNE may separate APs that are not different enough.</a:t>
            </a:r>
          </a:p>
          <a:p>
            <a:pPr marL="285750" indent="-285750">
              <a:buFont typeface="Arial" panose="020B0604020202020204" pitchFamily="34" charset="0"/>
              <a:buChar char="•"/>
            </a:pPr>
            <a:r>
              <a:rPr lang="en-US" dirty="0"/>
              <a:t>Using thresholding to remove classes that have small number of members may drop good classifications. Manual examination shows that class with a few samples could be a distinct AP. </a:t>
            </a:r>
          </a:p>
        </p:txBody>
      </p:sp>
      <p:sp>
        <p:nvSpPr>
          <p:cNvPr id="5" name="Text Placeholder 4">
            <a:extLst>
              <a:ext uri="{FF2B5EF4-FFF2-40B4-BE49-F238E27FC236}">
                <a16:creationId xmlns:a16="http://schemas.microsoft.com/office/drawing/2014/main" id="{9200E94E-0907-4279-A930-FB3C523A9BDF}"/>
              </a:ext>
            </a:extLst>
          </p:cNvPr>
          <p:cNvSpPr>
            <a:spLocks noGrp="1"/>
          </p:cNvSpPr>
          <p:nvPr>
            <p:ph type="body" sz="quarter" idx="21"/>
          </p:nvPr>
        </p:nvSpPr>
        <p:spPr/>
        <p:txBody>
          <a:bodyPr/>
          <a:lstStyle/>
          <a:p>
            <a:r>
              <a:rPr lang="en-US" dirty="0"/>
              <a:t>Spike clustering</a:t>
            </a:r>
          </a:p>
        </p:txBody>
      </p:sp>
      <p:pic>
        <p:nvPicPr>
          <p:cNvPr id="9" name="Picture Placeholder 8" descr="Chart, scatter chart&#10;&#10;Description automatically generated">
            <a:extLst>
              <a:ext uri="{FF2B5EF4-FFF2-40B4-BE49-F238E27FC236}">
                <a16:creationId xmlns:a16="http://schemas.microsoft.com/office/drawing/2014/main" id="{1817291B-24D1-496C-9C05-07F2A44A4511}"/>
              </a:ext>
            </a:extLst>
          </p:cNvPr>
          <p:cNvPicPr>
            <a:picLocks noGrp="1" noChangeAspect="1"/>
          </p:cNvPicPr>
          <p:nvPr>
            <p:ph type="pic" sz="quarter" idx="22"/>
          </p:nvPr>
        </p:nvPicPr>
        <p:blipFill>
          <a:blip r:embed="rId2"/>
          <a:srcRect l="5277" r="5277"/>
          <a:stretch>
            <a:fillRect/>
          </a:stretch>
        </p:blipFill>
        <p:spPr/>
      </p:pic>
      <p:sp>
        <p:nvSpPr>
          <p:cNvPr id="7" name="Title 6">
            <a:extLst>
              <a:ext uri="{FF2B5EF4-FFF2-40B4-BE49-F238E27FC236}">
                <a16:creationId xmlns:a16="http://schemas.microsoft.com/office/drawing/2014/main" id="{40326A2D-F7C5-4007-BEC9-02C96582A433}"/>
              </a:ext>
            </a:extLst>
          </p:cNvPr>
          <p:cNvSpPr>
            <a:spLocks noGrp="1"/>
          </p:cNvSpPr>
          <p:nvPr>
            <p:ph type="title"/>
          </p:nvPr>
        </p:nvSpPr>
        <p:spPr/>
        <p:txBody>
          <a:bodyPr/>
          <a:lstStyle/>
          <a:p>
            <a:r>
              <a:rPr lang="en-US" dirty="0"/>
              <a:t>Method</a:t>
            </a:r>
          </a:p>
        </p:txBody>
      </p:sp>
    </p:spTree>
    <p:extLst>
      <p:ext uri="{BB962C8B-B14F-4D97-AF65-F5344CB8AC3E}">
        <p14:creationId xmlns:p14="http://schemas.microsoft.com/office/powerpoint/2010/main" val="339039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94648-C739-400D-983F-CE249A16E1D0}"/>
              </a:ext>
            </a:extLst>
          </p:cNvPr>
          <p:cNvSpPr>
            <a:spLocks noGrp="1"/>
          </p:cNvSpPr>
          <p:nvPr>
            <p:ph type="dt" sz="half" idx="18"/>
          </p:nvPr>
        </p:nvSpPr>
        <p:spPr/>
        <p:txBody>
          <a:bodyPr/>
          <a:lstStyle/>
          <a:p>
            <a:fld id="{9FE47C0C-C9E7-AE4D-809E-5CBF13CABA9B}" type="datetime4">
              <a:rPr lang="en-US" smtClean="0"/>
              <a:t>December 15, 2020</a:t>
            </a:fld>
            <a:endParaRPr lang="en-US" dirty="0"/>
          </a:p>
        </p:txBody>
      </p:sp>
      <p:sp>
        <p:nvSpPr>
          <p:cNvPr id="3" name="Slide Number Placeholder 2">
            <a:extLst>
              <a:ext uri="{FF2B5EF4-FFF2-40B4-BE49-F238E27FC236}">
                <a16:creationId xmlns:a16="http://schemas.microsoft.com/office/drawing/2014/main" id="{ABC8A7B4-F289-4679-902B-9DE3A542CB84}"/>
              </a:ext>
            </a:extLst>
          </p:cNvPr>
          <p:cNvSpPr>
            <a:spLocks noGrp="1"/>
          </p:cNvSpPr>
          <p:nvPr>
            <p:ph type="sldNum" sz="quarter" idx="19"/>
          </p:nvPr>
        </p:nvSpPr>
        <p:spPr/>
        <p:txBody>
          <a:bodyPr/>
          <a:lstStyle/>
          <a:p>
            <a:fld id="{B6238B5B-F19C-E947-A0BC-87BD7983F871}" type="slidenum">
              <a:rPr lang="en-US" smtClean="0"/>
              <a:pPr/>
              <a:t>9</a:t>
            </a:fld>
            <a:endParaRPr lang="en-US" dirty="0"/>
          </a:p>
        </p:txBody>
      </p:sp>
      <p:sp>
        <p:nvSpPr>
          <p:cNvPr id="4" name="Text Placeholder 3">
            <a:extLst>
              <a:ext uri="{FF2B5EF4-FFF2-40B4-BE49-F238E27FC236}">
                <a16:creationId xmlns:a16="http://schemas.microsoft.com/office/drawing/2014/main" id="{BE6B3D62-7236-45E3-A0F4-EE5BA77D6693}"/>
              </a:ext>
            </a:extLst>
          </p:cNvPr>
          <p:cNvSpPr>
            <a:spLocks noGrp="1"/>
          </p:cNvSpPr>
          <p:nvPr>
            <p:ph type="body" sz="quarter" idx="20"/>
          </p:nvPr>
        </p:nvSpPr>
        <p:spPr>
          <a:xfrm>
            <a:off x="640079" y="1554480"/>
            <a:ext cx="3840480" cy="2790508"/>
          </a:xfrm>
        </p:spPr>
        <p:txBody>
          <a:bodyPr/>
          <a:lstStyle/>
          <a:p>
            <a:r>
              <a:rPr lang="en-US" dirty="0"/>
              <a:t>As shown in the figure, T-SNE tends to drag similar items closer. In this case, hierarchical clustering may be a better choice than k-mean. </a:t>
            </a:r>
          </a:p>
          <a:p>
            <a:pPr marL="285750" indent="-285750">
              <a:buFont typeface="Arial" panose="020B0604020202020204" pitchFamily="34" charset="0"/>
              <a:buChar char="•"/>
            </a:pPr>
            <a:r>
              <a:rPr lang="en-US" dirty="0"/>
              <a:t>Despite of the risk of over and under classification, using a large number of clusters at the beginning then removing small clusters enables the full automation.</a:t>
            </a:r>
          </a:p>
          <a:p>
            <a:pPr marL="285750" indent="-285750">
              <a:buFont typeface="Arial" panose="020B0604020202020204" pitchFamily="34" charset="0"/>
              <a:buChar char="•"/>
            </a:pPr>
            <a:r>
              <a:rPr lang="en-US" dirty="0"/>
              <a:t>Doing so also avoids the fact that Silhouette criterion always indicates 2 as the best number of clusters.</a:t>
            </a:r>
          </a:p>
        </p:txBody>
      </p:sp>
      <p:sp>
        <p:nvSpPr>
          <p:cNvPr id="5" name="Text Placeholder 4">
            <a:extLst>
              <a:ext uri="{FF2B5EF4-FFF2-40B4-BE49-F238E27FC236}">
                <a16:creationId xmlns:a16="http://schemas.microsoft.com/office/drawing/2014/main" id="{9200E94E-0907-4279-A930-FB3C523A9BDF}"/>
              </a:ext>
            </a:extLst>
          </p:cNvPr>
          <p:cNvSpPr>
            <a:spLocks noGrp="1"/>
          </p:cNvSpPr>
          <p:nvPr>
            <p:ph type="body" sz="quarter" idx="21"/>
          </p:nvPr>
        </p:nvSpPr>
        <p:spPr/>
        <p:txBody>
          <a:bodyPr/>
          <a:lstStyle/>
          <a:p>
            <a:r>
              <a:rPr lang="en-US" dirty="0"/>
              <a:t>Spike clustering</a:t>
            </a:r>
          </a:p>
        </p:txBody>
      </p:sp>
      <p:pic>
        <p:nvPicPr>
          <p:cNvPr id="9" name="Picture Placeholder 8" descr="Chart, scatter chart&#10;&#10;Description automatically generated">
            <a:extLst>
              <a:ext uri="{FF2B5EF4-FFF2-40B4-BE49-F238E27FC236}">
                <a16:creationId xmlns:a16="http://schemas.microsoft.com/office/drawing/2014/main" id="{1817291B-24D1-496C-9C05-07F2A44A4511}"/>
              </a:ext>
            </a:extLst>
          </p:cNvPr>
          <p:cNvPicPr>
            <a:picLocks noGrp="1" noChangeAspect="1"/>
          </p:cNvPicPr>
          <p:nvPr>
            <p:ph type="pic" sz="quarter" idx="22"/>
          </p:nvPr>
        </p:nvPicPr>
        <p:blipFill>
          <a:blip r:embed="rId2"/>
          <a:srcRect l="5277" r="5277"/>
          <a:stretch>
            <a:fillRect/>
          </a:stretch>
        </p:blipFill>
        <p:spPr/>
      </p:pic>
      <p:sp>
        <p:nvSpPr>
          <p:cNvPr id="7" name="Title 6">
            <a:extLst>
              <a:ext uri="{FF2B5EF4-FFF2-40B4-BE49-F238E27FC236}">
                <a16:creationId xmlns:a16="http://schemas.microsoft.com/office/drawing/2014/main" id="{40326A2D-F7C5-4007-BEC9-02C96582A433}"/>
              </a:ext>
            </a:extLst>
          </p:cNvPr>
          <p:cNvSpPr>
            <a:spLocks noGrp="1"/>
          </p:cNvSpPr>
          <p:nvPr>
            <p:ph type="title"/>
          </p:nvPr>
        </p:nvSpPr>
        <p:spPr/>
        <p:txBody>
          <a:bodyPr/>
          <a:lstStyle/>
          <a:p>
            <a:r>
              <a:rPr lang="en-US" dirty="0"/>
              <a:t>Method</a:t>
            </a:r>
          </a:p>
        </p:txBody>
      </p:sp>
    </p:spTree>
    <p:extLst>
      <p:ext uri="{BB962C8B-B14F-4D97-AF65-F5344CB8AC3E}">
        <p14:creationId xmlns:p14="http://schemas.microsoft.com/office/powerpoint/2010/main" val="1582389017"/>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1" id="{3E04E8B8-11FA-E649-9371-C7E26FFEAA93}" vid="{F579B5EC-11F9-A448-A60F-FC626C1FC18E}"/>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04E8B8-11FA-E649-9371-C7E26FFEAA93}" vid="{088CCEDB-8790-5B4F-BA1F-7A08D2F1B0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3070</Words>
  <Application>Microsoft Office PowerPoint</Application>
  <PresentationFormat>On-screen Show (16:9)</PresentationFormat>
  <Paragraphs>376</Paragraphs>
  <Slides>74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Helvetica Regular</vt:lpstr>
      <vt:lpstr>Arial</vt:lpstr>
      <vt:lpstr>Calibri</vt:lpstr>
      <vt:lpstr>Cambria Math</vt:lpstr>
      <vt:lpstr>Helvetica</vt:lpstr>
      <vt:lpstr>presentation-01-light</vt:lpstr>
      <vt:lpstr>presentation-01-dark</vt:lpstr>
      <vt:lpstr>PowerPoint Presentation</vt:lpstr>
      <vt:lpstr>Introduction and Method</vt:lpstr>
      <vt:lpstr>Method</vt:lpstr>
      <vt:lpstr>Method</vt:lpstr>
      <vt:lpstr>Method</vt:lpstr>
      <vt:lpstr>Method</vt:lpstr>
      <vt:lpstr>Method</vt:lpstr>
      <vt:lpstr>Method</vt:lpstr>
      <vt:lpstr>Method</vt:lpstr>
      <vt:lpstr>Method</vt:lpstr>
      <vt:lpstr>Method</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PowerPoint Presentation</vt:lpstr>
      <vt:lpstr>PowerPoint Presentation</vt:lpstr>
      <vt:lpstr>PowerPoint Presentation</vt:lpstr>
      <vt:lpstr>Result and Discussion</vt:lpstr>
      <vt:lpstr>Result and Discussion</vt:lpstr>
      <vt:lpstr>PowerPoint Presentation</vt:lpstr>
      <vt:lpstr>PowerPoint Presentation</vt:lpstr>
      <vt:lpstr>PowerPoint Presentation</vt:lpstr>
      <vt:lpstr>Result and Discussion</vt:lpstr>
      <vt:lpstr>PowerPoint Presentation</vt:lpstr>
      <vt:lpstr>PowerPoint Presentation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PowerPoint Presentation</vt:lpstr>
      <vt:lpstr>PowerPoint Presentation</vt:lpstr>
      <vt:lpstr>PowerPoint Presentation</vt:lpstr>
      <vt:lpstr>PowerPoint Presentation</vt:lpstr>
      <vt:lpstr>Result and Discussion</vt:lpstr>
      <vt:lpstr>Result and Discussion</vt:lpstr>
      <vt:lpstr>Result and Discussion</vt:lpstr>
      <vt:lpstr>Result and Discussion</vt:lpstr>
      <vt:lpstr>Result and Discussion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Nong</dc:creator>
  <cp:lastModifiedBy>Yu Nong</cp:lastModifiedBy>
  <cp:revision>18</cp:revision>
  <dcterms:created xsi:type="dcterms:W3CDTF">2020-12-16T04:49:28Z</dcterms:created>
  <dcterms:modified xsi:type="dcterms:W3CDTF">2020-12-16T07:28:19Z</dcterms:modified>
</cp:coreProperties>
</file>